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0" r:id="rId5"/>
    <p:sldId id="259" r:id="rId6"/>
    <p:sldId id="261" r:id="rId7"/>
    <p:sldId id="262" r:id="rId8"/>
    <p:sldId id="274" r:id="rId9"/>
    <p:sldId id="275" r:id="rId10"/>
    <p:sldId id="263" r:id="rId11"/>
    <p:sldId id="276" r:id="rId12"/>
    <p:sldId id="277" r:id="rId13"/>
    <p:sldId id="278" r:id="rId14"/>
    <p:sldId id="279" r:id="rId15"/>
    <p:sldId id="264" r:id="rId16"/>
    <p:sldId id="265" r:id="rId17"/>
    <p:sldId id="266" r:id="rId18"/>
    <p:sldId id="280" r:id="rId19"/>
    <p:sldId id="281" r:id="rId20"/>
    <p:sldId id="282" r:id="rId21"/>
    <p:sldId id="283" r:id="rId22"/>
    <p:sldId id="267" r:id="rId23"/>
    <p:sldId id="288" r:id="rId24"/>
    <p:sldId id="289" r:id="rId25"/>
    <p:sldId id="290" r:id="rId26"/>
    <p:sldId id="291" r:id="rId27"/>
    <p:sldId id="268" r:id="rId28"/>
    <p:sldId id="269" r:id="rId29"/>
    <p:sldId id="270" r:id="rId30"/>
    <p:sldId id="284" r:id="rId31"/>
    <p:sldId id="285" r:id="rId32"/>
    <p:sldId id="286" r:id="rId33"/>
    <p:sldId id="287" r:id="rId34"/>
    <p:sldId id="271" r:id="rId35"/>
    <p:sldId id="292" r:id="rId36"/>
    <p:sldId id="293" r:id="rId37"/>
    <p:sldId id="272" r:id="rId38"/>
    <p:sldId id="273" r:id="rId3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kiosk/>
    <p:sldAll/>
    <p:penClr>
      <a:srgbClr val="FF0000"/>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637" autoAdjust="0"/>
    <p:restoredTop sz="94660"/>
  </p:normalViewPr>
  <p:slideViewPr>
    <p:cSldViewPr>
      <p:cViewPr varScale="1">
        <p:scale>
          <a:sx n="69" d="100"/>
          <a:sy n="69" d="100"/>
        </p:scale>
        <p:origin x="-57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83760E70-FC57-42B8-96F8-4B033A3B0537}" type="datetimeFigureOut">
              <a:rPr lang="en-US" smtClean="0"/>
              <a:pPr/>
              <a:t>1/5/2010</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84AFD343-E69B-4533-A4E0-0620462A3685}"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3760E70-FC57-42B8-96F8-4B033A3B0537}" type="datetimeFigureOut">
              <a:rPr lang="en-US" smtClean="0"/>
              <a:pPr/>
              <a:t>1/5/2010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AFD343-E69B-4533-A4E0-0620462A368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3760E70-FC57-42B8-96F8-4B033A3B0537}" type="datetimeFigureOut">
              <a:rPr lang="en-US" smtClean="0"/>
              <a:pPr/>
              <a:t>1/5/2010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AFD343-E69B-4533-A4E0-0620462A368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3760E70-FC57-42B8-96F8-4B033A3B0537}" type="datetimeFigureOut">
              <a:rPr lang="en-US" smtClean="0"/>
              <a:pPr/>
              <a:t>1/5/2010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AFD343-E69B-4533-A4E0-0620462A368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83760E70-FC57-42B8-96F8-4B033A3B0537}" type="datetimeFigureOut">
              <a:rPr lang="en-US" smtClean="0"/>
              <a:pPr/>
              <a:t>1/5/2010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AFD343-E69B-4533-A4E0-0620462A3685}"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3760E70-FC57-42B8-96F8-4B033A3B0537}" type="datetimeFigureOut">
              <a:rPr lang="en-US" smtClean="0"/>
              <a:pPr/>
              <a:t>1/5/2010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4AFD343-E69B-4533-A4E0-0620462A368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83760E70-FC57-42B8-96F8-4B033A3B0537}" type="datetimeFigureOut">
              <a:rPr lang="en-US" smtClean="0"/>
              <a:pPr/>
              <a:t>1/5/2010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4AFD343-E69B-4533-A4E0-0620462A368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83760E70-FC57-42B8-96F8-4B033A3B0537}" type="datetimeFigureOut">
              <a:rPr lang="en-US" smtClean="0"/>
              <a:pPr/>
              <a:t>1/5/2010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4AFD343-E69B-4533-A4E0-0620462A368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3760E70-FC57-42B8-96F8-4B033A3B0537}" type="datetimeFigureOut">
              <a:rPr lang="en-US" smtClean="0"/>
              <a:pPr/>
              <a:t>1/5/2010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4AFD343-E69B-4533-A4E0-0620462A368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3760E70-FC57-42B8-96F8-4B033A3B0537}" type="datetimeFigureOut">
              <a:rPr lang="en-US" smtClean="0"/>
              <a:pPr/>
              <a:t>1/5/2010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4AFD343-E69B-4533-A4E0-0620462A368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83760E70-FC57-42B8-96F8-4B033A3B0537}" type="datetimeFigureOut">
              <a:rPr lang="en-US" smtClean="0"/>
              <a:pPr/>
              <a:t>1/5/2010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84AFD343-E69B-4533-A4E0-0620462A3685}"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83760E70-FC57-42B8-96F8-4B033A3B0537}" type="datetimeFigureOut">
              <a:rPr lang="en-US" smtClean="0"/>
              <a:pPr/>
              <a:t>1/5/2010</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84AFD343-E69B-4533-A4E0-0620462A3685}"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slide" Target="slide12.xml"/><Relationship Id="rId7" Type="http://schemas.openxmlformats.org/officeDocument/2006/relationships/image" Target="../media/image5.jpeg"/><Relationship Id="rId2" Type="http://schemas.openxmlformats.org/officeDocument/2006/relationships/audio" Target="../media/audio2.wav"/><Relationship Id="rId1" Type="http://schemas.openxmlformats.org/officeDocument/2006/relationships/slideLayout" Target="../slideLayouts/slideLayout2.xml"/><Relationship Id="rId6" Type="http://schemas.openxmlformats.org/officeDocument/2006/relationships/slide" Target="slide14.xml"/><Relationship Id="rId5" Type="http://schemas.openxmlformats.org/officeDocument/2006/relationships/slide" Target="slide13.xml"/><Relationship Id="rId4" Type="http://schemas.openxmlformats.org/officeDocument/2006/relationships/audio" Target="../media/audio3.wav"/></Relationships>
</file>

<file path=ppt/slides/_rels/slide11.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audio" Target="../media/audio4.wav"/><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 Target="slide15.xml"/><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13.xml.rels><?xml version="1.0" encoding="UTF-8" standalone="yes"?>
<Relationships xmlns="http://schemas.openxmlformats.org/package/2006/relationships"><Relationship Id="rId3" Type="http://schemas.openxmlformats.org/officeDocument/2006/relationships/audio" Target="../media/audio4.wav"/><Relationship Id="rId2" Type="http://schemas.openxmlformats.org/officeDocument/2006/relationships/slide" Target="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slide" Target="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slide" Target="slide19.xml"/><Relationship Id="rId7" Type="http://schemas.openxmlformats.org/officeDocument/2006/relationships/image" Target="../media/image5.jpeg"/><Relationship Id="rId2" Type="http://schemas.openxmlformats.org/officeDocument/2006/relationships/audio" Target="../media/audio3.wav"/><Relationship Id="rId1" Type="http://schemas.openxmlformats.org/officeDocument/2006/relationships/slideLayout" Target="../slideLayouts/slideLayout2.xml"/><Relationship Id="rId6" Type="http://schemas.openxmlformats.org/officeDocument/2006/relationships/slide" Target="slide21.xml"/><Relationship Id="rId5" Type="http://schemas.openxmlformats.org/officeDocument/2006/relationships/slide" Target="slide20.xml"/><Relationship Id="rId4" Type="http://schemas.openxmlformats.org/officeDocument/2006/relationships/audio" Target="../media/audio2.wav"/></Relationships>
</file>

<file path=ppt/slides/_rels/slide18.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 Target="slide22.xml"/><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19.xml.rels><?xml version="1.0" encoding="UTF-8" standalone="yes"?>
<Relationships xmlns="http://schemas.openxmlformats.org/package/2006/relationships"><Relationship Id="rId3" Type="http://schemas.openxmlformats.org/officeDocument/2006/relationships/audio" Target="../media/audio4.wav"/><Relationship Id="rId2" Type="http://schemas.openxmlformats.org/officeDocument/2006/relationships/slide" Target="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audio" Target="../media/audio4.wav"/><Relationship Id="rId2" Type="http://schemas.openxmlformats.org/officeDocument/2006/relationships/slide" Target="slide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audio" Target="../media/audio4.wav"/><Relationship Id="rId2" Type="http://schemas.openxmlformats.org/officeDocument/2006/relationships/slide" Target="slide1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slide" Target="slide24.xml"/><Relationship Id="rId7" Type="http://schemas.openxmlformats.org/officeDocument/2006/relationships/image" Target="../media/image5.jpeg"/><Relationship Id="rId2" Type="http://schemas.openxmlformats.org/officeDocument/2006/relationships/audio" Target="../media/audio2.wav"/><Relationship Id="rId1" Type="http://schemas.openxmlformats.org/officeDocument/2006/relationships/slideLayout" Target="../slideLayouts/slideLayout2.xml"/><Relationship Id="rId6" Type="http://schemas.openxmlformats.org/officeDocument/2006/relationships/audio" Target="../media/audio3.wav"/><Relationship Id="rId5" Type="http://schemas.openxmlformats.org/officeDocument/2006/relationships/slide" Target="slide26.xml"/><Relationship Id="rId4" Type="http://schemas.openxmlformats.org/officeDocument/2006/relationships/slide" Target="slide25.xml"/></Relationships>
</file>

<file path=ppt/slides/_rels/slide23.xml.rels><?xml version="1.0" encoding="UTF-8" standalone="yes"?>
<Relationships xmlns="http://schemas.openxmlformats.org/package/2006/relationships"><Relationship Id="rId2" Type="http://schemas.openxmlformats.org/officeDocument/2006/relationships/audio" Target="../media/audio4.wav"/><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audio" Target="../media/audio4.wav"/><Relationship Id="rId2" Type="http://schemas.openxmlformats.org/officeDocument/2006/relationships/slide" Target="slide2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audio" Target="../media/audio4.wav"/><Relationship Id="rId2" Type="http://schemas.openxmlformats.org/officeDocument/2006/relationships/slide" Target="slide2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slide" Target="slide31.xml"/><Relationship Id="rId7" Type="http://schemas.openxmlformats.org/officeDocument/2006/relationships/image" Target="../media/image5.jpeg"/><Relationship Id="rId2" Type="http://schemas.openxmlformats.org/officeDocument/2006/relationships/audio" Target="../media/audio2.wav"/><Relationship Id="rId1" Type="http://schemas.openxmlformats.org/officeDocument/2006/relationships/slideLayout" Target="../slideLayouts/slideLayout2.xml"/><Relationship Id="rId6" Type="http://schemas.openxmlformats.org/officeDocument/2006/relationships/slide" Target="slide33.xml"/><Relationship Id="rId5" Type="http://schemas.openxmlformats.org/officeDocument/2006/relationships/audio" Target="../media/audio3.wav"/><Relationship Id="rId4" Type="http://schemas.openxmlformats.org/officeDocument/2006/relationships/slide" Target="slide3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teachertube.com/viewVideo.php?video_id=7084&amp;title=Conjunction_Junction&amp;vpkey=" TargetMode="External"/><Relationship Id="rId1" Type="http://schemas.openxmlformats.org/officeDocument/2006/relationships/slideLayout" Target="../slideLayouts/slideLayout2.xml"/><Relationship Id="rId4" Type="http://schemas.openxmlformats.org/officeDocument/2006/relationships/audio" Target="../media/audio1.wav"/></Relationships>
</file>

<file path=ppt/slides/_rels/slide30.xml.rels><?xml version="1.0" encoding="UTF-8" standalone="yes"?>
<Relationships xmlns="http://schemas.openxmlformats.org/package/2006/relationships"><Relationship Id="rId2" Type="http://schemas.openxmlformats.org/officeDocument/2006/relationships/audio" Target="../media/audio4.wav"/><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audio" Target="../media/audio4.wav"/><Relationship Id="rId2" Type="http://schemas.openxmlformats.org/officeDocument/2006/relationships/slide" Target="slide29.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 Target="slide34.xml"/><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33.xml.rels><?xml version="1.0" encoding="UTF-8" standalone="yes"?>
<Relationships xmlns="http://schemas.openxmlformats.org/package/2006/relationships"><Relationship Id="rId3" Type="http://schemas.openxmlformats.org/officeDocument/2006/relationships/audio" Target="../media/audio4.wav"/><Relationship Id="rId2" Type="http://schemas.openxmlformats.org/officeDocument/2006/relationships/slide" Target="slide29.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slide" Target="slide36.xml"/><Relationship Id="rId2" Type="http://schemas.openxmlformats.org/officeDocument/2006/relationships/audio" Target="../media/audio3.wav"/><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audio" Target="../media/audio2.wav"/></Relationships>
</file>

<file path=ppt/slides/_rels/slide35.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 Target="slide37.xml"/><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36.xml.rels><?xml version="1.0" encoding="UTF-8" standalone="yes"?>
<Relationships xmlns="http://schemas.openxmlformats.org/package/2006/relationships"><Relationship Id="rId3" Type="http://schemas.openxmlformats.org/officeDocument/2006/relationships/audio" Target="../media/audio4.wav"/><Relationship Id="rId2" Type="http://schemas.openxmlformats.org/officeDocument/2006/relationships/slide" Target="slide34.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hyperlink" Target="http://www.kwarp.com/portfolio/grammarninja.html" TargetMode="External"/><Relationship Id="rId1" Type="http://schemas.openxmlformats.org/officeDocument/2006/relationships/slideLayout" Target="../slideLayouts/slideLayout2.xml"/><Relationship Id="rId4" Type="http://schemas.openxmlformats.org/officeDocument/2006/relationships/audio" Target="../media/audio5.wav"/></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slide" Target="slide9.xml"/><Relationship Id="rId2" Type="http://schemas.openxmlformats.org/officeDocument/2006/relationships/audio" Target="../media/audio2.wav"/><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audio" Target="../media/audio3.wav"/></Relationships>
</file>

<file path=ppt/slides/_rels/slide8.xml.rels><?xml version="1.0" encoding="UTF-8" standalone="yes"?>
<Relationships xmlns="http://schemas.openxmlformats.org/package/2006/relationships"><Relationship Id="rId2" Type="http://schemas.openxmlformats.org/officeDocument/2006/relationships/audio" Target="../media/audio4.wav"/><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audio" Target="../media/audio1.wav"/><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algn="ctr"/>
            <a:r>
              <a:rPr lang="en-US" dirty="0" smtClean="0"/>
              <a:t>Conjunction Junction! </a:t>
            </a:r>
            <a:r>
              <a:rPr lang="en-US" sz="4400" b="0" i="1" dirty="0" smtClean="0"/>
              <a:t>What’s Your Function?</a:t>
            </a:r>
            <a:endParaRPr lang="en-US" b="0" i="1" dirty="0"/>
          </a:p>
        </p:txBody>
      </p:sp>
      <p:sp>
        <p:nvSpPr>
          <p:cNvPr id="3" name="Subtitle 2"/>
          <p:cNvSpPr>
            <a:spLocks noGrp="1"/>
          </p:cNvSpPr>
          <p:nvPr>
            <p:ph type="subTitle" idx="1"/>
          </p:nvPr>
        </p:nvSpPr>
        <p:spPr/>
        <p:txBody>
          <a:bodyPr>
            <a:normAutofit fontScale="85000" lnSpcReduction="20000"/>
          </a:bodyPr>
          <a:lstStyle/>
          <a:p>
            <a:endParaRPr lang="en-US" dirty="0" smtClean="0"/>
          </a:p>
          <a:p>
            <a:endParaRPr lang="en-US" dirty="0" smtClean="0"/>
          </a:p>
          <a:p>
            <a:endParaRPr lang="en-US" dirty="0" smtClean="0"/>
          </a:p>
          <a:p>
            <a:r>
              <a:rPr lang="en-US" dirty="0" smtClean="0"/>
              <a:t>Grammar by Miss Brown</a:t>
            </a:r>
          </a:p>
          <a:p>
            <a:r>
              <a:rPr lang="en-US" dirty="0" smtClean="0"/>
              <a:t>Click the icon to enter</a:t>
            </a:r>
          </a:p>
        </p:txBody>
      </p:sp>
      <p:sp>
        <p:nvSpPr>
          <p:cNvPr id="4" name="Action Button: Forward or Next 3">
            <a:hlinkClick r:id="" action="ppaction://hlinkshowjump?jump=nextslide" highlightClick="1">
              <a:snd r:embed="rId2" name="chimes.wav"/>
            </a:hlinkClick>
          </p:cNvPr>
          <p:cNvSpPr/>
          <p:nvPr/>
        </p:nvSpPr>
        <p:spPr>
          <a:xfrm>
            <a:off x="6934200" y="5334000"/>
            <a:ext cx="914400" cy="533400"/>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b.Grammar.ConjunctionJunction.jpg"/>
          <p:cNvPicPr>
            <a:picLocks noChangeAspect="1"/>
          </p:cNvPicPr>
          <p:nvPr/>
        </p:nvPicPr>
        <p:blipFill>
          <a:blip r:embed="rId3" cstate="print"/>
          <a:stretch>
            <a:fillRect/>
          </a:stretch>
        </p:blipFill>
        <p:spPr>
          <a:xfrm>
            <a:off x="609600" y="3505200"/>
            <a:ext cx="2286000" cy="3048000"/>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Now you try…</a:t>
            </a:r>
            <a:endParaRPr lang="en-US" dirty="0"/>
          </a:p>
        </p:txBody>
      </p:sp>
      <p:sp>
        <p:nvSpPr>
          <p:cNvPr id="3" name="Content Placeholder 2"/>
          <p:cNvSpPr>
            <a:spLocks noGrp="1"/>
          </p:cNvSpPr>
          <p:nvPr>
            <p:ph idx="1"/>
          </p:nvPr>
        </p:nvSpPr>
        <p:spPr/>
        <p:txBody>
          <a:bodyPr/>
          <a:lstStyle/>
          <a:p>
            <a:r>
              <a:rPr lang="en-US" dirty="0" smtClean="0"/>
              <a:t>Which of the following acronyms helps you remember all of the coordinating conjunctions?</a:t>
            </a:r>
          </a:p>
          <a:p>
            <a:endParaRPr lang="en-US" dirty="0" smtClean="0"/>
          </a:p>
          <a:p>
            <a:pPr lvl="1"/>
            <a:r>
              <a:rPr lang="en-US" dirty="0" smtClean="0"/>
              <a:t>A.) HOMES</a:t>
            </a:r>
          </a:p>
          <a:p>
            <a:pPr lvl="1"/>
            <a:r>
              <a:rPr lang="en-US" dirty="0" smtClean="0"/>
              <a:t>B.) FANBOYS</a:t>
            </a:r>
          </a:p>
          <a:p>
            <a:pPr lvl="1"/>
            <a:r>
              <a:rPr lang="en-US" dirty="0" smtClean="0"/>
              <a:t>C.) CEO</a:t>
            </a:r>
          </a:p>
          <a:p>
            <a:pPr lvl="1"/>
            <a:r>
              <a:rPr lang="en-US" dirty="0" smtClean="0"/>
              <a:t>D.) HTML</a:t>
            </a:r>
          </a:p>
        </p:txBody>
      </p:sp>
      <p:sp>
        <p:nvSpPr>
          <p:cNvPr id="5" name="Action Button: Help 4">
            <a:hlinkClick r:id="" action="ppaction://hlinkshowjump?jump=nextslide" highlightClick="1">
              <a:snd r:embed="rId2" name="bomb.wav"/>
            </a:hlinkClick>
          </p:cNvPr>
          <p:cNvSpPr/>
          <p:nvPr/>
        </p:nvSpPr>
        <p:spPr>
          <a:xfrm>
            <a:off x="914400" y="3429000"/>
            <a:ext cx="228600" cy="228600"/>
          </a:xfrm>
          <a:prstGeom prst="actionButtonHelp">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Action Button: Help 5">
            <a:hlinkClick r:id="rId3" action="ppaction://hlinksldjump" highlightClick="1">
              <a:snd r:embed="rId4" name="applause.wav"/>
            </a:hlinkClick>
          </p:cNvPr>
          <p:cNvSpPr/>
          <p:nvPr/>
        </p:nvSpPr>
        <p:spPr>
          <a:xfrm>
            <a:off x="914400" y="3886200"/>
            <a:ext cx="228600" cy="228600"/>
          </a:xfrm>
          <a:prstGeom prst="actionButtonHelp">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Action Button: Help 6">
            <a:hlinkClick r:id="rId5" action="ppaction://hlinksldjump" highlightClick="1">
              <a:snd r:embed="rId2" name="bomb.wav"/>
            </a:hlinkClick>
          </p:cNvPr>
          <p:cNvSpPr/>
          <p:nvPr/>
        </p:nvSpPr>
        <p:spPr>
          <a:xfrm>
            <a:off x="914400" y="4267200"/>
            <a:ext cx="228600" cy="228600"/>
          </a:xfrm>
          <a:prstGeom prst="actionButtonHelp">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Action Button: Help 8">
            <a:hlinkClick r:id="rId6" action="ppaction://hlinksldjump" highlightClick="1">
              <a:snd r:embed="rId2" name="bomb.wav"/>
            </a:hlinkClick>
          </p:cNvPr>
          <p:cNvSpPr/>
          <p:nvPr/>
        </p:nvSpPr>
        <p:spPr>
          <a:xfrm>
            <a:off x="914400" y="4724400"/>
            <a:ext cx="228600" cy="228600"/>
          </a:xfrm>
          <a:prstGeom prst="actionButtonHelp">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descr="ab.GrammarNinja.Title.jpg"/>
          <p:cNvPicPr>
            <a:picLocks noChangeAspect="1"/>
          </p:cNvPicPr>
          <p:nvPr/>
        </p:nvPicPr>
        <p:blipFill>
          <a:blip r:embed="rId7" cstate="print">
            <a:lum bright="70000" contrast="-70000"/>
          </a:blip>
          <a:stretch>
            <a:fillRect/>
          </a:stretch>
        </p:blipFill>
        <p:spPr>
          <a:xfrm>
            <a:off x="4648200" y="3429000"/>
            <a:ext cx="2533650" cy="2533650"/>
          </a:xfrm>
          <a:prstGeom prst="rect">
            <a:avLst/>
          </a:prstGeo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No Way!!!</a:t>
            </a:r>
            <a:endParaRPr lang="en-US" dirty="0"/>
          </a:p>
        </p:txBody>
      </p:sp>
      <p:sp>
        <p:nvSpPr>
          <p:cNvPr id="3" name="Content Placeholder 2"/>
          <p:cNvSpPr>
            <a:spLocks noGrp="1"/>
          </p:cNvSpPr>
          <p:nvPr>
            <p:ph idx="1"/>
          </p:nvPr>
        </p:nvSpPr>
        <p:spPr/>
        <p:txBody>
          <a:bodyPr/>
          <a:lstStyle/>
          <a:p>
            <a:r>
              <a:rPr lang="en-US" dirty="0" smtClean="0"/>
              <a:t>HOMES!?!  This isn’t Geography or Social Studies class.  HOMES is used to help you remember the great lakes.  Remember, Huron, Ontario, Michigan, Erie, and Superior?</a:t>
            </a:r>
            <a:endParaRPr lang="en-US" dirty="0"/>
          </a:p>
        </p:txBody>
      </p:sp>
      <p:sp>
        <p:nvSpPr>
          <p:cNvPr id="4" name="Action Button: Back or Previous 3">
            <a:hlinkClick r:id="" action="ppaction://hlinkshowjump?jump=previousslide" highlightClick="1">
              <a:snd r:embed="rId2" name="breeze.wav"/>
            </a:hlinkClick>
          </p:cNvPr>
          <p:cNvSpPr/>
          <p:nvPr/>
        </p:nvSpPr>
        <p:spPr>
          <a:xfrm>
            <a:off x="7315200" y="5486400"/>
            <a:ext cx="1143000" cy="990600"/>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descr="ab.GreatLakes.gif"/>
          <p:cNvPicPr>
            <a:picLocks noChangeAspect="1"/>
          </p:cNvPicPr>
          <p:nvPr/>
        </p:nvPicPr>
        <p:blipFill>
          <a:blip r:embed="rId3" cstate="print"/>
          <a:stretch>
            <a:fillRect/>
          </a:stretch>
        </p:blipFill>
        <p:spPr>
          <a:xfrm>
            <a:off x="1981200" y="3733800"/>
            <a:ext cx="4724400" cy="2954929"/>
          </a:xfrm>
          <a:prstGeom prst="rect">
            <a:avLst/>
          </a:prstGeo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B…You Have an Excellent Memory!</a:t>
            </a:r>
            <a:endParaRPr lang="en-US" dirty="0"/>
          </a:p>
        </p:txBody>
      </p:sp>
      <p:sp>
        <p:nvSpPr>
          <p:cNvPr id="3" name="Content Placeholder 2"/>
          <p:cNvSpPr>
            <a:spLocks noGrp="1"/>
          </p:cNvSpPr>
          <p:nvPr>
            <p:ph idx="1"/>
          </p:nvPr>
        </p:nvSpPr>
        <p:spPr/>
        <p:txBody>
          <a:bodyPr/>
          <a:lstStyle/>
          <a:p>
            <a:r>
              <a:rPr lang="en-US" dirty="0" smtClean="0"/>
              <a:t>FANBOYS is the acronym for all of the coordinating conjunctions: For, An, Nor, But, Or, Yet, So</a:t>
            </a:r>
            <a:endParaRPr lang="en-US" dirty="0"/>
          </a:p>
        </p:txBody>
      </p:sp>
      <p:sp>
        <p:nvSpPr>
          <p:cNvPr id="5" name="Action Button: Forward or Next 4">
            <a:hlinkClick r:id="rId2" action="ppaction://hlinksldjump" highlightClick="1">
              <a:snd r:embed="rId3" name="chimes.wav"/>
            </a:hlinkClick>
          </p:cNvPr>
          <p:cNvSpPr/>
          <p:nvPr/>
        </p:nvSpPr>
        <p:spPr>
          <a:xfrm>
            <a:off x="7620000" y="5486400"/>
            <a:ext cx="1066800" cy="914400"/>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descr="ab.Grammar.Wow.jpg"/>
          <p:cNvPicPr>
            <a:picLocks noChangeAspect="1"/>
          </p:cNvPicPr>
          <p:nvPr/>
        </p:nvPicPr>
        <p:blipFill>
          <a:blip r:embed="rId4" cstate="print"/>
          <a:stretch>
            <a:fillRect/>
          </a:stretch>
        </p:blipFill>
        <p:spPr>
          <a:xfrm>
            <a:off x="533400" y="3581400"/>
            <a:ext cx="4175961" cy="2266950"/>
          </a:xfrm>
          <a:prstGeom prst="rect">
            <a:avLst/>
          </a:prstGeom>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  What!?!  I don’t think so…</a:t>
            </a:r>
            <a:endParaRPr lang="en-US" dirty="0"/>
          </a:p>
        </p:txBody>
      </p:sp>
      <p:sp>
        <p:nvSpPr>
          <p:cNvPr id="3" name="Content Placeholder 2"/>
          <p:cNvSpPr>
            <a:spLocks noGrp="1"/>
          </p:cNvSpPr>
          <p:nvPr>
            <p:ph idx="1"/>
          </p:nvPr>
        </p:nvSpPr>
        <p:spPr/>
        <p:txBody>
          <a:bodyPr/>
          <a:lstStyle/>
          <a:p>
            <a:r>
              <a:rPr lang="en-US" dirty="0" smtClean="0"/>
              <a:t>You’ll have to learn your coordinating conjunctions if you want to become a CEO, or Corporate Executive Officer, of any leading company.  Try again.  Hint: There are few more coordinating conjunctions than just 3.</a:t>
            </a:r>
            <a:endParaRPr lang="en-US" dirty="0"/>
          </a:p>
        </p:txBody>
      </p:sp>
      <p:sp>
        <p:nvSpPr>
          <p:cNvPr id="4" name="Action Button: Back or Previous 3">
            <a:hlinkClick r:id="rId2" action="ppaction://hlinksldjump" highlightClick="1">
              <a:snd r:embed="rId3" name="breeze.wav"/>
            </a:hlinkClick>
          </p:cNvPr>
          <p:cNvSpPr/>
          <p:nvPr/>
        </p:nvSpPr>
        <p:spPr>
          <a:xfrm>
            <a:off x="7620000" y="5638800"/>
            <a:ext cx="990600" cy="838200"/>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  Nope, try again…</a:t>
            </a:r>
            <a:endParaRPr lang="en-US" dirty="0"/>
          </a:p>
        </p:txBody>
      </p:sp>
      <p:sp>
        <p:nvSpPr>
          <p:cNvPr id="3" name="Content Placeholder 2"/>
          <p:cNvSpPr>
            <a:spLocks noGrp="1"/>
          </p:cNvSpPr>
          <p:nvPr>
            <p:ph idx="1"/>
          </p:nvPr>
        </p:nvSpPr>
        <p:spPr/>
        <p:txBody>
          <a:bodyPr/>
          <a:lstStyle/>
          <a:p>
            <a:r>
              <a:rPr lang="en-US" dirty="0" smtClean="0"/>
              <a:t>Oh you native digital generation, always thinking about your precious Internet.  HTML is an acronym attached to hyperlinked documents.  Keep thinking…</a:t>
            </a:r>
            <a:endParaRPr lang="en-US" dirty="0"/>
          </a:p>
        </p:txBody>
      </p:sp>
      <p:sp>
        <p:nvSpPr>
          <p:cNvPr id="4" name="Action Button: Back or Previous 3">
            <a:hlinkClick r:id="rId2" action="ppaction://hlinksldjump" highlightClick="1"/>
          </p:cNvPr>
          <p:cNvSpPr/>
          <p:nvPr/>
        </p:nvSpPr>
        <p:spPr>
          <a:xfrm>
            <a:off x="7696200" y="5638800"/>
            <a:ext cx="990600" cy="838200"/>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Correlative Conjunctions…</a:t>
            </a:r>
            <a:endParaRPr lang="en-US" dirty="0"/>
          </a:p>
        </p:txBody>
      </p:sp>
      <p:sp>
        <p:nvSpPr>
          <p:cNvPr id="3" name="Content Placeholder 2"/>
          <p:cNvSpPr>
            <a:spLocks noGrp="1"/>
          </p:cNvSpPr>
          <p:nvPr>
            <p:ph idx="1"/>
          </p:nvPr>
        </p:nvSpPr>
        <p:spPr/>
        <p:txBody>
          <a:bodyPr/>
          <a:lstStyle/>
          <a:p>
            <a:r>
              <a:rPr lang="en-US" dirty="0" smtClean="0"/>
              <a:t>Correlative conjunctions join words or groups of words.  Correlative conjunctions are conjunctions used in pairs.  The following are correlative conjunctions:</a:t>
            </a:r>
          </a:p>
          <a:p>
            <a:pPr lvl="2"/>
            <a:r>
              <a:rPr lang="en-US" dirty="0" smtClean="0">
                <a:solidFill>
                  <a:schemeClr val="tx2"/>
                </a:solidFill>
              </a:rPr>
              <a:t>Either, or</a:t>
            </a:r>
          </a:p>
          <a:p>
            <a:pPr lvl="2"/>
            <a:r>
              <a:rPr lang="en-US" dirty="0" smtClean="0">
                <a:solidFill>
                  <a:schemeClr val="accent1"/>
                </a:solidFill>
              </a:rPr>
              <a:t>Neither, nor</a:t>
            </a:r>
          </a:p>
          <a:p>
            <a:pPr lvl="2"/>
            <a:r>
              <a:rPr lang="en-US" dirty="0" smtClean="0">
                <a:solidFill>
                  <a:schemeClr val="accent3"/>
                </a:solidFill>
              </a:rPr>
              <a:t>Not only, but also</a:t>
            </a:r>
          </a:p>
          <a:p>
            <a:pPr lvl="2"/>
            <a:r>
              <a:rPr lang="en-US" dirty="0" smtClean="0">
                <a:solidFill>
                  <a:schemeClr val="accent4"/>
                </a:solidFill>
              </a:rPr>
              <a:t>Both, and</a:t>
            </a:r>
          </a:p>
          <a:p>
            <a:pPr lvl="2"/>
            <a:r>
              <a:rPr lang="en-US" dirty="0" smtClean="0">
                <a:solidFill>
                  <a:schemeClr val="accent5"/>
                </a:solidFill>
              </a:rPr>
              <a:t>Whether, or</a:t>
            </a:r>
          </a:p>
        </p:txBody>
      </p:sp>
      <p:sp>
        <p:nvSpPr>
          <p:cNvPr id="4" name="Action Button: Forward or Next 3">
            <a:hlinkClick r:id="" action="ppaction://hlinkshowjump?jump=nextslide" highlightClick="1">
              <a:snd r:embed="rId2" name="chimes.wav"/>
            </a:hlinkClick>
          </p:cNvPr>
          <p:cNvSpPr/>
          <p:nvPr/>
        </p:nvSpPr>
        <p:spPr>
          <a:xfrm>
            <a:off x="7848600" y="5867400"/>
            <a:ext cx="914400" cy="762000"/>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Correlative Conjunctions…</a:t>
            </a:r>
            <a:endParaRPr lang="en-US" dirty="0"/>
          </a:p>
        </p:txBody>
      </p:sp>
      <p:sp>
        <p:nvSpPr>
          <p:cNvPr id="3" name="Content Placeholder 2"/>
          <p:cNvSpPr>
            <a:spLocks noGrp="1"/>
          </p:cNvSpPr>
          <p:nvPr>
            <p:ph idx="1"/>
          </p:nvPr>
        </p:nvSpPr>
        <p:spPr/>
        <p:txBody>
          <a:bodyPr/>
          <a:lstStyle/>
          <a:p>
            <a:r>
              <a:rPr lang="en-US" b="1" i="1" dirty="0" smtClean="0">
                <a:solidFill>
                  <a:schemeClr val="accent1"/>
                </a:solidFill>
              </a:rPr>
              <a:t>Example:</a:t>
            </a:r>
          </a:p>
          <a:p>
            <a:pPr lvl="1"/>
            <a:r>
              <a:rPr lang="en-US" i="1" dirty="0" smtClean="0">
                <a:solidFill>
                  <a:schemeClr val="accent3"/>
                </a:solidFill>
              </a:rPr>
              <a:t>Both</a:t>
            </a:r>
            <a:r>
              <a:rPr lang="en-US" dirty="0" smtClean="0"/>
              <a:t> bicycling </a:t>
            </a:r>
            <a:r>
              <a:rPr lang="en-US" i="1" dirty="0" smtClean="0">
                <a:solidFill>
                  <a:schemeClr val="accent3"/>
                </a:solidFill>
              </a:rPr>
              <a:t>and</a:t>
            </a:r>
            <a:r>
              <a:rPr lang="en-US" dirty="0" smtClean="0"/>
              <a:t> ice-skating equipment have changed over the past 100 years.</a:t>
            </a:r>
          </a:p>
          <a:p>
            <a:pPr lvl="1"/>
            <a:r>
              <a:rPr lang="en-US" dirty="0" smtClean="0"/>
              <a:t>We must reduce </a:t>
            </a:r>
            <a:r>
              <a:rPr lang="en-US" i="1" dirty="0" smtClean="0">
                <a:solidFill>
                  <a:schemeClr val="accent3"/>
                </a:solidFill>
              </a:rPr>
              <a:t>not only </a:t>
            </a:r>
            <a:r>
              <a:rPr lang="en-US" dirty="0" smtClean="0"/>
              <a:t>pollution </a:t>
            </a:r>
            <a:r>
              <a:rPr lang="en-US" i="1" dirty="0" smtClean="0">
                <a:solidFill>
                  <a:schemeClr val="accent3"/>
                </a:solidFill>
              </a:rPr>
              <a:t>but also </a:t>
            </a:r>
            <a:r>
              <a:rPr lang="en-US" dirty="0" smtClean="0"/>
              <a:t>excess energy use.</a:t>
            </a:r>
          </a:p>
          <a:p>
            <a:pPr lvl="1"/>
            <a:r>
              <a:rPr lang="en-US" i="1" dirty="0" smtClean="0">
                <a:solidFill>
                  <a:schemeClr val="accent3"/>
                </a:solidFill>
              </a:rPr>
              <a:t>Either</a:t>
            </a:r>
            <a:r>
              <a:rPr lang="en-US" dirty="0" smtClean="0"/>
              <a:t> you’re part of the problem, </a:t>
            </a:r>
            <a:r>
              <a:rPr lang="en-US" i="1" dirty="0" smtClean="0">
                <a:solidFill>
                  <a:schemeClr val="accent3"/>
                </a:solidFill>
              </a:rPr>
              <a:t>or</a:t>
            </a:r>
            <a:r>
              <a:rPr lang="en-US" dirty="0" smtClean="0"/>
              <a:t> you’re part of the solution.</a:t>
            </a:r>
            <a:endParaRPr lang="en-US" dirty="0"/>
          </a:p>
        </p:txBody>
      </p:sp>
      <p:sp>
        <p:nvSpPr>
          <p:cNvPr id="4" name="Action Button: Forward or Next 3">
            <a:hlinkClick r:id="" action="ppaction://hlinkshowjump?jump=nextslide" highlightClick="1">
              <a:snd r:embed="rId2" name="chimes.wav"/>
            </a:hlinkClick>
          </p:cNvPr>
          <p:cNvSpPr/>
          <p:nvPr/>
        </p:nvSpPr>
        <p:spPr>
          <a:xfrm>
            <a:off x="7924800" y="5715000"/>
            <a:ext cx="838200" cy="762000"/>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Now you try…</a:t>
            </a:r>
            <a:endParaRPr lang="en-US" dirty="0"/>
          </a:p>
        </p:txBody>
      </p:sp>
      <p:sp>
        <p:nvSpPr>
          <p:cNvPr id="3" name="Content Placeholder 2"/>
          <p:cNvSpPr>
            <a:spLocks noGrp="1"/>
          </p:cNvSpPr>
          <p:nvPr>
            <p:ph idx="1"/>
          </p:nvPr>
        </p:nvSpPr>
        <p:spPr/>
        <p:txBody>
          <a:bodyPr/>
          <a:lstStyle/>
          <a:p>
            <a:r>
              <a:rPr lang="en-US" dirty="0" smtClean="0"/>
              <a:t>Which pair of correlative conjunctions best completes the following sentence?</a:t>
            </a:r>
          </a:p>
          <a:p>
            <a:pPr lvl="1">
              <a:buNone/>
            </a:pPr>
            <a:r>
              <a:rPr lang="en-US" sz="1800" i="1" dirty="0" smtClean="0">
                <a:solidFill>
                  <a:schemeClr val="accent5"/>
                </a:solidFill>
              </a:rPr>
              <a:t>     </a:t>
            </a:r>
          </a:p>
          <a:p>
            <a:pPr lvl="1">
              <a:buNone/>
            </a:pPr>
            <a:r>
              <a:rPr lang="en-US" sz="1800" i="1" dirty="0" smtClean="0">
                <a:solidFill>
                  <a:schemeClr val="accent5"/>
                </a:solidFill>
              </a:rPr>
              <a:t>     Many weather forecasts today are based ___ ____ on scientific instruments and observation ___ ____ on satellite images.</a:t>
            </a:r>
          </a:p>
          <a:p>
            <a:pPr lvl="1"/>
            <a:endParaRPr lang="en-US" dirty="0" smtClean="0"/>
          </a:p>
          <a:p>
            <a:pPr lvl="2"/>
            <a:r>
              <a:rPr lang="en-US" dirty="0" smtClean="0"/>
              <a:t>A.) Not only, but also</a:t>
            </a:r>
          </a:p>
          <a:p>
            <a:pPr lvl="2"/>
            <a:r>
              <a:rPr lang="en-US" dirty="0" smtClean="0"/>
              <a:t>B.) Both, and</a:t>
            </a:r>
          </a:p>
          <a:p>
            <a:pPr lvl="2"/>
            <a:r>
              <a:rPr lang="en-US" dirty="0" smtClean="0"/>
              <a:t>C.) Neither, nor</a:t>
            </a:r>
          </a:p>
          <a:p>
            <a:pPr lvl="2"/>
            <a:r>
              <a:rPr lang="en-US" dirty="0" smtClean="0"/>
              <a:t>D.) Whether, or</a:t>
            </a:r>
          </a:p>
        </p:txBody>
      </p:sp>
      <p:sp>
        <p:nvSpPr>
          <p:cNvPr id="5" name="Action Button: Help 4">
            <a:hlinkClick r:id="" action="ppaction://hlinkshowjump?jump=nextslide" highlightClick="1">
              <a:snd r:embed="rId2" name="applause.wav"/>
            </a:hlinkClick>
          </p:cNvPr>
          <p:cNvSpPr/>
          <p:nvPr/>
        </p:nvSpPr>
        <p:spPr>
          <a:xfrm>
            <a:off x="1143000" y="4267200"/>
            <a:ext cx="228600" cy="228600"/>
          </a:xfrm>
          <a:prstGeom prst="actionButtonHelp">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Action Button: Help 6">
            <a:hlinkClick r:id="rId3" action="ppaction://hlinksldjump" highlightClick="1">
              <a:snd r:embed="rId4" name="bomb.wav"/>
            </a:hlinkClick>
          </p:cNvPr>
          <p:cNvSpPr/>
          <p:nvPr/>
        </p:nvSpPr>
        <p:spPr>
          <a:xfrm>
            <a:off x="1143000" y="4648200"/>
            <a:ext cx="228600" cy="228600"/>
          </a:xfrm>
          <a:prstGeom prst="actionButtonHelp">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Action Button: Help 7">
            <a:hlinkClick r:id="rId5" action="ppaction://hlinksldjump" highlightClick="1">
              <a:snd r:embed="rId4" name="bomb.wav"/>
            </a:hlinkClick>
          </p:cNvPr>
          <p:cNvSpPr/>
          <p:nvPr/>
        </p:nvSpPr>
        <p:spPr>
          <a:xfrm>
            <a:off x="1143000" y="5029200"/>
            <a:ext cx="228600" cy="228600"/>
          </a:xfrm>
          <a:prstGeom prst="actionButtonHelp">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Action Button: Help 8">
            <a:hlinkClick r:id="rId6" action="ppaction://hlinksldjump" highlightClick="1">
              <a:snd r:embed="rId4" name="bomb.wav"/>
            </a:hlinkClick>
          </p:cNvPr>
          <p:cNvSpPr/>
          <p:nvPr/>
        </p:nvSpPr>
        <p:spPr>
          <a:xfrm>
            <a:off x="1143000" y="5410200"/>
            <a:ext cx="228600" cy="228600"/>
          </a:xfrm>
          <a:prstGeom prst="actionButtonHelp">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descr="ab.GrammarNinja.Title.jpg"/>
          <p:cNvPicPr>
            <a:picLocks noChangeAspect="1"/>
          </p:cNvPicPr>
          <p:nvPr/>
        </p:nvPicPr>
        <p:blipFill>
          <a:blip r:embed="rId7" cstate="print">
            <a:lum bright="70000" contrast="-70000"/>
          </a:blip>
          <a:stretch>
            <a:fillRect/>
          </a:stretch>
        </p:blipFill>
        <p:spPr>
          <a:xfrm>
            <a:off x="5181600" y="4191000"/>
            <a:ext cx="2305050" cy="2305050"/>
          </a:xfrm>
          <a:prstGeom prst="rect">
            <a:avLst/>
          </a:prstGeom>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A…Way to Go!!!</a:t>
            </a:r>
            <a:endParaRPr lang="en-US" dirty="0"/>
          </a:p>
        </p:txBody>
      </p:sp>
      <p:sp>
        <p:nvSpPr>
          <p:cNvPr id="3" name="Content Placeholder 2"/>
          <p:cNvSpPr>
            <a:spLocks noGrp="1"/>
          </p:cNvSpPr>
          <p:nvPr>
            <p:ph idx="1"/>
          </p:nvPr>
        </p:nvSpPr>
        <p:spPr/>
        <p:txBody>
          <a:bodyPr/>
          <a:lstStyle/>
          <a:p>
            <a:r>
              <a:rPr lang="en-US" dirty="0" smtClean="0"/>
              <a:t>You are attentive and intelligent.  You noticed that you need to fill in two words for each blank correlative conjunction that is necessary.  You </a:t>
            </a:r>
            <a:r>
              <a:rPr lang="en-US" smtClean="0"/>
              <a:t>also </a:t>
            </a:r>
            <a:r>
              <a:rPr lang="en-US" smtClean="0"/>
              <a:t>have </a:t>
            </a:r>
            <a:r>
              <a:rPr lang="en-US" dirty="0" smtClean="0"/>
              <a:t>a great ear for sentence fluency.</a:t>
            </a:r>
            <a:endParaRPr lang="en-US" dirty="0"/>
          </a:p>
        </p:txBody>
      </p:sp>
      <p:sp>
        <p:nvSpPr>
          <p:cNvPr id="4" name="Action Button: Forward or Next 3">
            <a:hlinkClick r:id="rId2" action="ppaction://hlinksldjump" highlightClick="1">
              <a:snd r:embed="rId3" name="chimes.wav"/>
            </a:hlinkClick>
          </p:cNvPr>
          <p:cNvSpPr/>
          <p:nvPr/>
        </p:nvSpPr>
        <p:spPr>
          <a:xfrm>
            <a:off x="7772400" y="5867400"/>
            <a:ext cx="838200" cy="685800"/>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b.Grammar.Wow.jpg"/>
          <p:cNvPicPr>
            <a:picLocks noChangeAspect="1"/>
          </p:cNvPicPr>
          <p:nvPr/>
        </p:nvPicPr>
        <p:blipFill>
          <a:blip r:embed="rId4" cstate="print"/>
          <a:stretch>
            <a:fillRect/>
          </a:stretch>
        </p:blipFill>
        <p:spPr>
          <a:xfrm>
            <a:off x="914400" y="3962400"/>
            <a:ext cx="4456697" cy="2419350"/>
          </a:xfrm>
          <a:prstGeom prst="rect">
            <a:avLst/>
          </a:prstGeom>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B…Oops!  Take another look…</a:t>
            </a:r>
            <a:endParaRPr lang="en-US" dirty="0"/>
          </a:p>
        </p:txBody>
      </p:sp>
      <p:sp>
        <p:nvSpPr>
          <p:cNvPr id="3" name="Content Placeholder 2"/>
          <p:cNvSpPr>
            <a:spLocks noGrp="1"/>
          </p:cNvSpPr>
          <p:nvPr>
            <p:ph idx="1"/>
          </p:nvPr>
        </p:nvSpPr>
        <p:spPr/>
        <p:txBody>
          <a:bodyPr/>
          <a:lstStyle/>
          <a:p>
            <a:r>
              <a:rPr lang="en-US" dirty="0" smtClean="0"/>
              <a:t>Try reading through the sentence again and give each pair of correlative conjunctions a try.  Now, which pair fit best with the remaining content, surrounding words, of the sentence?</a:t>
            </a:r>
            <a:endParaRPr lang="en-US" dirty="0"/>
          </a:p>
        </p:txBody>
      </p:sp>
      <p:sp>
        <p:nvSpPr>
          <p:cNvPr id="4" name="Action Button: Back or Previous 3">
            <a:hlinkClick r:id="rId2" action="ppaction://hlinksldjump" highlightClick="1">
              <a:snd r:embed="rId3" name="breeze.wav"/>
            </a:hlinkClick>
          </p:cNvPr>
          <p:cNvSpPr/>
          <p:nvPr/>
        </p:nvSpPr>
        <p:spPr>
          <a:xfrm>
            <a:off x="7620000" y="5638800"/>
            <a:ext cx="990600" cy="762000"/>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are Conjunctions?</a:t>
            </a:r>
            <a:endParaRPr lang="en-US" dirty="0"/>
          </a:p>
        </p:txBody>
      </p:sp>
      <p:sp>
        <p:nvSpPr>
          <p:cNvPr id="3" name="Content Placeholder 2"/>
          <p:cNvSpPr>
            <a:spLocks noGrp="1"/>
          </p:cNvSpPr>
          <p:nvPr>
            <p:ph idx="1"/>
          </p:nvPr>
        </p:nvSpPr>
        <p:spPr/>
        <p:txBody>
          <a:bodyPr/>
          <a:lstStyle/>
          <a:p>
            <a:r>
              <a:rPr lang="en-US" dirty="0" smtClean="0"/>
              <a:t>Conjunctions connect words, groups of words, and sentences.  There are three kinds of conjunctions: </a:t>
            </a:r>
          </a:p>
          <a:p>
            <a:pPr lvl="1"/>
            <a:r>
              <a:rPr lang="en-US" b="1" i="1" dirty="0" smtClean="0">
                <a:solidFill>
                  <a:schemeClr val="accent1"/>
                </a:solidFill>
              </a:rPr>
              <a:t>coordinating</a:t>
            </a:r>
            <a:r>
              <a:rPr lang="en-US" dirty="0" smtClean="0"/>
              <a:t>, </a:t>
            </a:r>
          </a:p>
          <a:p>
            <a:pPr lvl="1"/>
            <a:r>
              <a:rPr lang="en-US" b="1" i="1" dirty="0" smtClean="0">
                <a:solidFill>
                  <a:schemeClr val="accent2"/>
                </a:solidFill>
              </a:rPr>
              <a:t>subordinating</a:t>
            </a:r>
            <a:r>
              <a:rPr lang="en-US" dirty="0" smtClean="0"/>
              <a:t>, and </a:t>
            </a:r>
          </a:p>
          <a:p>
            <a:pPr lvl="1"/>
            <a:r>
              <a:rPr lang="en-US" b="1" i="1" dirty="0" smtClean="0">
                <a:solidFill>
                  <a:schemeClr val="accent3"/>
                </a:solidFill>
              </a:rPr>
              <a:t>correlative</a:t>
            </a:r>
            <a:r>
              <a:rPr lang="en-US" dirty="0" smtClean="0"/>
              <a:t>.</a:t>
            </a:r>
          </a:p>
          <a:p>
            <a:r>
              <a:rPr lang="en-US" dirty="0" smtClean="0"/>
              <a:t>This presentation will help you learn how to use conjunctions correctly </a:t>
            </a:r>
            <a:r>
              <a:rPr lang="en-US" dirty="0" smtClean="0">
                <a:sym typeface="Wingdings" pitchFamily="2" charset="2"/>
              </a:rPr>
              <a:t>…</a:t>
            </a:r>
            <a:endParaRPr lang="en-US" dirty="0"/>
          </a:p>
        </p:txBody>
      </p:sp>
      <p:sp>
        <p:nvSpPr>
          <p:cNvPr id="4" name="Action Button: Forward or Next 3">
            <a:hlinkClick r:id="" action="ppaction://hlinkshowjump?jump=nextslide" highlightClick="1">
              <a:snd r:embed="rId2" name="chimes.wav"/>
            </a:hlinkClick>
          </p:cNvPr>
          <p:cNvSpPr/>
          <p:nvPr/>
        </p:nvSpPr>
        <p:spPr>
          <a:xfrm>
            <a:off x="7467600" y="5715000"/>
            <a:ext cx="990600" cy="838200"/>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 What?!?</a:t>
            </a:r>
            <a:endParaRPr lang="en-US" dirty="0"/>
          </a:p>
        </p:txBody>
      </p:sp>
      <p:sp>
        <p:nvSpPr>
          <p:cNvPr id="3" name="Content Placeholder 2"/>
          <p:cNvSpPr>
            <a:spLocks noGrp="1"/>
          </p:cNvSpPr>
          <p:nvPr>
            <p:ph idx="1"/>
          </p:nvPr>
        </p:nvSpPr>
        <p:spPr/>
        <p:txBody>
          <a:bodyPr/>
          <a:lstStyle/>
          <a:p>
            <a:r>
              <a:rPr lang="en-US" dirty="0" smtClean="0"/>
              <a:t>I hope weather forecasters will use at least one or the other to report the predicted weather forecast for their audience.  Try again.  What pair of correlative conjunctions will include everything listed in the sentence?</a:t>
            </a:r>
            <a:endParaRPr lang="en-US" dirty="0"/>
          </a:p>
        </p:txBody>
      </p:sp>
      <p:sp>
        <p:nvSpPr>
          <p:cNvPr id="4" name="Action Button: Back or Previous 3">
            <a:hlinkClick r:id="rId2" action="ppaction://hlinksldjump" highlightClick="1">
              <a:snd r:embed="rId3" name="breeze.wav"/>
            </a:hlinkClick>
          </p:cNvPr>
          <p:cNvSpPr/>
          <p:nvPr/>
        </p:nvSpPr>
        <p:spPr>
          <a:xfrm>
            <a:off x="7543800" y="5638800"/>
            <a:ext cx="838200" cy="838200"/>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D…Oops!  Take another look…</a:t>
            </a:r>
            <a:endParaRPr lang="en-US" dirty="0"/>
          </a:p>
        </p:txBody>
      </p:sp>
      <p:sp>
        <p:nvSpPr>
          <p:cNvPr id="3" name="Content Placeholder 2"/>
          <p:cNvSpPr>
            <a:spLocks noGrp="1"/>
          </p:cNvSpPr>
          <p:nvPr>
            <p:ph idx="1"/>
          </p:nvPr>
        </p:nvSpPr>
        <p:spPr/>
        <p:txBody>
          <a:bodyPr/>
          <a:lstStyle/>
          <a:p>
            <a:r>
              <a:rPr lang="en-US" dirty="0" smtClean="0"/>
              <a:t>Try reading through the sentence again and give each pair of correlative conjunctions a try.  Now, which pair fit best with the remaining content, surrounding words, of the sentence?</a:t>
            </a:r>
          </a:p>
        </p:txBody>
      </p:sp>
      <p:sp>
        <p:nvSpPr>
          <p:cNvPr id="4" name="Action Button: Back or Previous 3">
            <a:hlinkClick r:id="rId2" action="ppaction://hlinksldjump" highlightClick="1">
              <a:snd r:embed="rId3" name="breeze.wav"/>
            </a:hlinkClick>
          </p:cNvPr>
          <p:cNvSpPr/>
          <p:nvPr/>
        </p:nvSpPr>
        <p:spPr>
          <a:xfrm>
            <a:off x="7696200" y="5791200"/>
            <a:ext cx="914400" cy="685800"/>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Now you try…</a:t>
            </a:r>
            <a:endParaRPr lang="en-US" dirty="0"/>
          </a:p>
        </p:txBody>
      </p:sp>
      <p:sp>
        <p:nvSpPr>
          <p:cNvPr id="3" name="Content Placeholder 2"/>
          <p:cNvSpPr>
            <a:spLocks noGrp="1"/>
          </p:cNvSpPr>
          <p:nvPr>
            <p:ph idx="1"/>
          </p:nvPr>
        </p:nvSpPr>
        <p:spPr/>
        <p:txBody>
          <a:bodyPr/>
          <a:lstStyle/>
          <a:p>
            <a:r>
              <a:rPr lang="en-US" dirty="0" smtClean="0"/>
              <a:t>Which pair of correlative conjunctions best completes the following sentence?</a:t>
            </a:r>
          </a:p>
          <a:p>
            <a:pPr lvl="1">
              <a:buNone/>
            </a:pPr>
            <a:r>
              <a:rPr lang="en-US" sz="1800" i="1" dirty="0" smtClean="0">
                <a:solidFill>
                  <a:schemeClr val="accent5"/>
                </a:solidFill>
              </a:rPr>
              <a:t>     </a:t>
            </a:r>
          </a:p>
          <a:p>
            <a:pPr lvl="1">
              <a:buNone/>
            </a:pPr>
            <a:r>
              <a:rPr lang="en-US" sz="1800" i="1" dirty="0" smtClean="0">
                <a:solidFill>
                  <a:schemeClr val="accent5"/>
                </a:solidFill>
              </a:rPr>
              <a:t>     People ______ believe the forecasts __ ignore them.</a:t>
            </a:r>
          </a:p>
          <a:p>
            <a:pPr lvl="1"/>
            <a:endParaRPr lang="en-US" dirty="0" smtClean="0"/>
          </a:p>
          <a:p>
            <a:pPr lvl="2"/>
            <a:r>
              <a:rPr lang="en-US" dirty="0" smtClean="0"/>
              <a:t>A.) Not only, but also</a:t>
            </a:r>
          </a:p>
          <a:p>
            <a:pPr lvl="2"/>
            <a:r>
              <a:rPr lang="en-US" dirty="0" smtClean="0"/>
              <a:t>B.) Both, and</a:t>
            </a:r>
          </a:p>
          <a:p>
            <a:pPr lvl="2"/>
            <a:r>
              <a:rPr lang="en-US" dirty="0" smtClean="0"/>
              <a:t>C.) Neither, nor</a:t>
            </a:r>
          </a:p>
          <a:p>
            <a:pPr lvl="2"/>
            <a:r>
              <a:rPr lang="en-US" dirty="0" smtClean="0"/>
              <a:t>D.) Either, or</a:t>
            </a:r>
          </a:p>
          <a:p>
            <a:endParaRPr lang="en-US" dirty="0"/>
          </a:p>
        </p:txBody>
      </p:sp>
      <p:sp>
        <p:nvSpPr>
          <p:cNvPr id="5" name="Action Button: Help 4">
            <a:hlinkClick r:id="" action="ppaction://hlinkshowjump?jump=nextslide" highlightClick="1">
              <a:snd r:embed="rId2" name="bomb.wav"/>
            </a:hlinkClick>
          </p:cNvPr>
          <p:cNvSpPr/>
          <p:nvPr/>
        </p:nvSpPr>
        <p:spPr>
          <a:xfrm>
            <a:off x="1143000" y="4038600"/>
            <a:ext cx="228600" cy="228600"/>
          </a:xfrm>
          <a:prstGeom prst="actionButtonHelp">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Action Button: Help 5">
            <a:hlinkClick r:id="rId3" action="ppaction://hlinksldjump" highlightClick="1">
              <a:snd r:embed="rId2" name="bomb.wav"/>
            </a:hlinkClick>
          </p:cNvPr>
          <p:cNvSpPr/>
          <p:nvPr/>
        </p:nvSpPr>
        <p:spPr>
          <a:xfrm>
            <a:off x="1143000" y="4419600"/>
            <a:ext cx="228600" cy="228600"/>
          </a:xfrm>
          <a:prstGeom prst="actionButtonHelp">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Action Button: Help 6">
            <a:hlinkClick r:id="rId4" action="ppaction://hlinksldjump" highlightClick="1">
              <a:snd r:embed="rId2" name="bomb.wav"/>
            </a:hlinkClick>
          </p:cNvPr>
          <p:cNvSpPr/>
          <p:nvPr/>
        </p:nvSpPr>
        <p:spPr>
          <a:xfrm>
            <a:off x="1143000" y="4800600"/>
            <a:ext cx="228600" cy="228600"/>
          </a:xfrm>
          <a:prstGeom prst="actionButtonHelp">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Action Button: Help 7">
            <a:hlinkClick r:id="rId5" action="ppaction://hlinksldjump" highlightClick="1">
              <a:snd r:embed="rId6" name="applause.wav"/>
            </a:hlinkClick>
          </p:cNvPr>
          <p:cNvSpPr/>
          <p:nvPr/>
        </p:nvSpPr>
        <p:spPr>
          <a:xfrm>
            <a:off x="1143000" y="5181600"/>
            <a:ext cx="228600" cy="228600"/>
          </a:xfrm>
          <a:prstGeom prst="actionButtonHelp">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descr="ab.GrammarNinja.Title.jpg"/>
          <p:cNvPicPr>
            <a:picLocks noChangeAspect="1"/>
          </p:cNvPicPr>
          <p:nvPr/>
        </p:nvPicPr>
        <p:blipFill>
          <a:blip r:embed="rId7" cstate="print">
            <a:lum bright="70000" contrast="-70000"/>
          </a:blip>
          <a:stretch>
            <a:fillRect/>
          </a:stretch>
        </p:blipFill>
        <p:spPr>
          <a:xfrm>
            <a:off x="4648200" y="3810000"/>
            <a:ext cx="2609850" cy="2609850"/>
          </a:xfrm>
          <a:prstGeom prst="rect">
            <a:avLst/>
          </a:prstGeom>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Sorry, but no…</a:t>
            </a:r>
            <a:endParaRPr lang="en-US" dirty="0"/>
          </a:p>
        </p:txBody>
      </p:sp>
      <p:sp>
        <p:nvSpPr>
          <p:cNvPr id="3" name="Content Placeholder 2"/>
          <p:cNvSpPr>
            <a:spLocks noGrp="1"/>
          </p:cNvSpPr>
          <p:nvPr>
            <p:ph idx="1"/>
          </p:nvPr>
        </p:nvSpPr>
        <p:spPr/>
        <p:txBody>
          <a:bodyPr/>
          <a:lstStyle/>
          <a:p>
            <a:r>
              <a:rPr lang="en-US" dirty="0" smtClean="0"/>
              <a:t>You can’t believe and ignore the same weather forecast at the same time.  Sorry, try again.</a:t>
            </a:r>
          </a:p>
          <a:p>
            <a:pPr lvl="1"/>
            <a:endParaRPr lang="en-US" sz="2000" i="1" dirty="0" smtClean="0">
              <a:solidFill>
                <a:srgbClr val="FF0000"/>
              </a:solidFill>
            </a:endParaRPr>
          </a:p>
          <a:p>
            <a:pPr lvl="1"/>
            <a:r>
              <a:rPr lang="en-US" sz="2000" i="1" dirty="0" smtClean="0">
                <a:solidFill>
                  <a:srgbClr val="FF0000"/>
                </a:solidFill>
              </a:rPr>
              <a:t>Hint:</a:t>
            </a:r>
            <a:r>
              <a:rPr lang="en-US" sz="2000" i="1" dirty="0" smtClean="0"/>
              <a:t>  </a:t>
            </a:r>
            <a:r>
              <a:rPr lang="en-US" sz="2000" i="1" dirty="0" smtClean="0">
                <a:solidFill>
                  <a:schemeClr val="accent5"/>
                </a:solidFill>
              </a:rPr>
              <a:t>Pay attention to what the sentence is trying to say</a:t>
            </a:r>
            <a:endParaRPr lang="en-US" sz="2000" i="1" dirty="0">
              <a:solidFill>
                <a:schemeClr val="accent5"/>
              </a:solidFill>
            </a:endParaRPr>
          </a:p>
        </p:txBody>
      </p:sp>
      <p:sp>
        <p:nvSpPr>
          <p:cNvPr id="4" name="Action Button: Back or Previous 3">
            <a:hlinkClick r:id="" action="ppaction://hlinkshowjump?jump=previousslide" highlightClick="1">
              <a:snd r:embed="rId2" name="breeze.wav"/>
            </a:hlinkClick>
          </p:cNvPr>
          <p:cNvSpPr/>
          <p:nvPr/>
        </p:nvSpPr>
        <p:spPr>
          <a:xfrm>
            <a:off x="7924800" y="5867400"/>
            <a:ext cx="762000" cy="609600"/>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  Sorry, try again…</a:t>
            </a:r>
            <a:endParaRPr lang="en-US" dirty="0"/>
          </a:p>
        </p:txBody>
      </p:sp>
      <p:sp>
        <p:nvSpPr>
          <p:cNvPr id="3" name="Content Placeholder 2"/>
          <p:cNvSpPr>
            <a:spLocks noGrp="1"/>
          </p:cNvSpPr>
          <p:nvPr>
            <p:ph idx="1"/>
          </p:nvPr>
        </p:nvSpPr>
        <p:spPr/>
        <p:txBody>
          <a:bodyPr/>
          <a:lstStyle/>
          <a:p>
            <a:r>
              <a:rPr lang="en-US" dirty="0" smtClean="0"/>
              <a:t>You can’t believe two opposing viewpoints simultaneously.  Sorry, try again.</a:t>
            </a:r>
          </a:p>
          <a:p>
            <a:endParaRPr lang="en-US" dirty="0" smtClean="0"/>
          </a:p>
          <a:p>
            <a:pPr lvl="1"/>
            <a:r>
              <a:rPr lang="en-US" sz="2000" i="1" dirty="0" smtClean="0">
                <a:solidFill>
                  <a:srgbClr val="FF0000"/>
                </a:solidFill>
              </a:rPr>
              <a:t>Hint:</a:t>
            </a:r>
            <a:r>
              <a:rPr lang="en-US" sz="2000" i="1" dirty="0" smtClean="0"/>
              <a:t>  </a:t>
            </a:r>
            <a:r>
              <a:rPr lang="en-US" sz="2000" i="1" dirty="0" smtClean="0">
                <a:solidFill>
                  <a:schemeClr val="accent5"/>
                </a:solidFill>
              </a:rPr>
              <a:t>Pay attention to what the sentence is trying to say</a:t>
            </a:r>
          </a:p>
          <a:p>
            <a:pPr lvl="1">
              <a:buNone/>
            </a:pPr>
            <a:endParaRPr lang="en-US" dirty="0" smtClean="0"/>
          </a:p>
        </p:txBody>
      </p:sp>
      <p:sp>
        <p:nvSpPr>
          <p:cNvPr id="4" name="Action Button: Back or Previous 3">
            <a:hlinkClick r:id="rId2" action="ppaction://hlinksldjump" highlightClick="1">
              <a:snd r:embed="rId3" name="breeze.wav"/>
            </a:hlinkClick>
          </p:cNvPr>
          <p:cNvSpPr/>
          <p:nvPr/>
        </p:nvSpPr>
        <p:spPr>
          <a:xfrm>
            <a:off x="7924800" y="6019800"/>
            <a:ext cx="838200" cy="609600"/>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  Sorry, try again…</a:t>
            </a:r>
            <a:endParaRPr lang="en-US" dirty="0"/>
          </a:p>
        </p:txBody>
      </p:sp>
      <p:sp>
        <p:nvSpPr>
          <p:cNvPr id="3" name="Content Placeholder 2"/>
          <p:cNvSpPr>
            <a:spLocks noGrp="1"/>
          </p:cNvSpPr>
          <p:nvPr>
            <p:ph idx="1"/>
          </p:nvPr>
        </p:nvSpPr>
        <p:spPr/>
        <p:txBody>
          <a:bodyPr/>
          <a:lstStyle/>
          <a:p>
            <a:r>
              <a:rPr lang="en-US" dirty="0" smtClean="0"/>
              <a:t>You can’t ignore both opposing view points simultaneously.  Try again.</a:t>
            </a:r>
          </a:p>
          <a:p>
            <a:endParaRPr lang="en-US" dirty="0" smtClean="0"/>
          </a:p>
          <a:p>
            <a:pPr lvl="1"/>
            <a:r>
              <a:rPr lang="en-US" sz="2000" i="1" dirty="0" smtClean="0">
                <a:solidFill>
                  <a:srgbClr val="FF0000"/>
                </a:solidFill>
              </a:rPr>
              <a:t>Hint:</a:t>
            </a:r>
            <a:r>
              <a:rPr lang="en-US" sz="2000" i="1" dirty="0" smtClean="0"/>
              <a:t>  </a:t>
            </a:r>
            <a:r>
              <a:rPr lang="en-US" sz="2000" i="1" dirty="0" smtClean="0">
                <a:solidFill>
                  <a:schemeClr val="accent5"/>
                </a:solidFill>
              </a:rPr>
              <a:t>Pay attention to what the sentence is trying to say</a:t>
            </a:r>
          </a:p>
          <a:p>
            <a:pPr lvl="1"/>
            <a:endParaRPr lang="en-US" dirty="0"/>
          </a:p>
        </p:txBody>
      </p:sp>
      <p:sp>
        <p:nvSpPr>
          <p:cNvPr id="4" name="Action Button: Back or Previous 3">
            <a:hlinkClick r:id="rId2" action="ppaction://hlinksldjump" highlightClick="1">
              <a:snd r:embed="rId3" name="breeze.wav"/>
            </a:hlinkClick>
          </p:cNvPr>
          <p:cNvSpPr/>
          <p:nvPr/>
        </p:nvSpPr>
        <p:spPr>
          <a:xfrm>
            <a:off x="8077200" y="5867400"/>
            <a:ext cx="762000" cy="685800"/>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  Yes!  Great Job!!!</a:t>
            </a:r>
            <a:endParaRPr lang="en-US" dirty="0"/>
          </a:p>
        </p:txBody>
      </p:sp>
      <p:sp>
        <p:nvSpPr>
          <p:cNvPr id="3" name="Content Placeholder 2"/>
          <p:cNvSpPr>
            <a:spLocks noGrp="1"/>
          </p:cNvSpPr>
          <p:nvPr>
            <p:ph idx="1"/>
          </p:nvPr>
        </p:nvSpPr>
        <p:spPr/>
        <p:txBody>
          <a:bodyPr/>
          <a:lstStyle/>
          <a:p>
            <a:r>
              <a:rPr lang="en-US" dirty="0" smtClean="0"/>
              <a:t>This is definitely an “either vs. or” statement based on the content preceding and following each blank; respective to the remainder of the sentence.</a:t>
            </a:r>
            <a:endParaRPr lang="en-US" dirty="0"/>
          </a:p>
        </p:txBody>
      </p:sp>
      <p:sp>
        <p:nvSpPr>
          <p:cNvPr id="4" name="Action Button: Forward or Next 3">
            <a:hlinkClick r:id="" action="ppaction://hlinkshowjump?jump=nextslide" highlightClick="1">
              <a:snd r:embed="rId2" name="chimes.wav"/>
            </a:hlinkClick>
          </p:cNvPr>
          <p:cNvSpPr/>
          <p:nvPr/>
        </p:nvSpPr>
        <p:spPr>
          <a:xfrm>
            <a:off x="8001000" y="5943600"/>
            <a:ext cx="838200" cy="685800"/>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b.Grammar.Wow.jpg"/>
          <p:cNvPicPr>
            <a:picLocks noChangeAspect="1"/>
          </p:cNvPicPr>
          <p:nvPr/>
        </p:nvPicPr>
        <p:blipFill>
          <a:blip r:embed="rId3" cstate="print"/>
          <a:stretch>
            <a:fillRect/>
          </a:stretch>
        </p:blipFill>
        <p:spPr>
          <a:xfrm>
            <a:off x="609600" y="3733800"/>
            <a:ext cx="4632158" cy="2514600"/>
          </a:xfrm>
          <a:prstGeom prst="rect">
            <a:avLst/>
          </a:prstGeom>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Subordinating Conjunctions…</a:t>
            </a:r>
            <a:endParaRPr lang="en-US" dirty="0"/>
          </a:p>
        </p:txBody>
      </p:sp>
      <p:sp>
        <p:nvSpPr>
          <p:cNvPr id="3" name="Content Placeholder 2"/>
          <p:cNvSpPr>
            <a:spLocks noGrp="1"/>
          </p:cNvSpPr>
          <p:nvPr>
            <p:ph idx="1"/>
          </p:nvPr>
        </p:nvSpPr>
        <p:spPr/>
        <p:txBody>
          <a:bodyPr>
            <a:normAutofit lnSpcReduction="10000"/>
          </a:bodyPr>
          <a:lstStyle/>
          <a:p>
            <a:r>
              <a:rPr lang="en-US" dirty="0" smtClean="0"/>
              <a:t>Subordinating conjunctions is a word or group of words that connects two clauses that are not equally important.  A subordinating conjunction begins a dependent clause and connects it to an independent clause to make a complex sentence.  The following are subordinating conjunctions:</a:t>
            </a:r>
          </a:p>
          <a:p>
            <a:pPr>
              <a:buNone/>
            </a:pPr>
            <a:endParaRPr lang="en-US" dirty="0" smtClean="0"/>
          </a:p>
          <a:p>
            <a:pPr lvl="2"/>
            <a:r>
              <a:rPr lang="en-US" sz="2400" i="1" dirty="0" smtClean="0">
                <a:solidFill>
                  <a:schemeClr val="tx2"/>
                </a:solidFill>
              </a:rPr>
              <a:t>after, </a:t>
            </a:r>
            <a:r>
              <a:rPr lang="en-US" sz="2400" i="1" dirty="0" smtClean="0">
                <a:solidFill>
                  <a:schemeClr val="accent1"/>
                </a:solidFill>
              </a:rPr>
              <a:t>although, </a:t>
            </a:r>
            <a:r>
              <a:rPr lang="en-US" sz="2400" i="1" dirty="0" smtClean="0">
                <a:solidFill>
                  <a:schemeClr val="accent3"/>
                </a:solidFill>
              </a:rPr>
              <a:t>as, </a:t>
            </a:r>
            <a:r>
              <a:rPr lang="en-US" sz="2400" i="1" dirty="0" smtClean="0">
                <a:solidFill>
                  <a:schemeClr val="accent4"/>
                </a:solidFill>
              </a:rPr>
              <a:t>as if, </a:t>
            </a:r>
            <a:r>
              <a:rPr lang="en-US" sz="2400" i="1" dirty="0" smtClean="0">
                <a:solidFill>
                  <a:schemeClr val="accent5"/>
                </a:solidFill>
              </a:rPr>
              <a:t>as long as, </a:t>
            </a:r>
            <a:r>
              <a:rPr lang="en-US" sz="2400" i="1" dirty="0" smtClean="0">
                <a:solidFill>
                  <a:schemeClr val="accent6"/>
                </a:solidFill>
              </a:rPr>
              <a:t>as though</a:t>
            </a:r>
            <a:r>
              <a:rPr lang="en-US" sz="2400" i="1" dirty="0" smtClean="0">
                <a:solidFill>
                  <a:schemeClr val="accent5"/>
                </a:solidFill>
              </a:rPr>
              <a:t>, </a:t>
            </a:r>
            <a:r>
              <a:rPr lang="en-US" sz="2400" i="1" dirty="0" smtClean="0">
                <a:solidFill>
                  <a:schemeClr val="tx2"/>
                </a:solidFill>
              </a:rPr>
              <a:t>because</a:t>
            </a:r>
            <a:r>
              <a:rPr lang="en-US" sz="2400" i="1" dirty="0" smtClean="0">
                <a:solidFill>
                  <a:schemeClr val="accent5"/>
                </a:solidFill>
              </a:rPr>
              <a:t>, </a:t>
            </a:r>
            <a:r>
              <a:rPr lang="en-US" sz="2400" i="1" dirty="0" smtClean="0">
                <a:solidFill>
                  <a:schemeClr val="accent1"/>
                </a:solidFill>
              </a:rPr>
              <a:t>before, </a:t>
            </a:r>
            <a:r>
              <a:rPr lang="en-US" sz="2400" i="1" dirty="0" smtClean="0">
                <a:solidFill>
                  <a:schemeClr val="accent2"/>
                </a:solidFill>
              </a:rPr>
              <a:t>if,</a:t>
            </a:r>
            <a:r>
              <a:rPr lang="en-US" sz="2400" i="1" dirty="0" smtClean="0">
                <a:solidFill>
                  <a:schemeClr val="accent5"/>
                </a:solidFill>
              </a:rPr>
              <a:t> </a:t>
            </a:r>
            <a:r>
              <a:rPr lang="en-US" sz="2400" i="1" dirty="0" smtClean="0">
                <a:solidFill>
                  <a:schemeClr val="accent3"/>
                </a:solidFill>
              </a:rPr>
              <a:t>in order that,</a:t>
            </a:r>
            <a:r>
              <a:rPr lang="en-US" sz="2400" i="1" dirty="0" smtClean="0">
                <a:solidFill>
                  <a:schemeClr val="accent5"/>
                </a:solidFill>
              </a:rPr>
              <a:t> </a:t>
            </a:r>
            <a:r>
              <a:rPr lang="en-US" sz="2400" i="1" dirty="0" smtClean="0">
                <a:solidFill>
                  <a:schemeClr val="accent4"/>
                </a:solidFill>
              </a:rPr>
              <a:t>provided that, since,  </a:t>
            </a:r>
            <a:r>
              <a:rPr lang="en-US" sz="2400" i="1" dirty="0" smtClean="0">
                <a:solidFill>
                  <a:schemeClr val="accent5"/>
                </a:solidFill>
              </a:rPr>
              <a:t>so, so that, </a:t>
            </a:r>
            <a:r>
              <a:rPr lang="en-US" sz="2400" i="1" dirty="0" smtClean="0">
                <a:solidFill>
                  <a:schemeClr val="accent6"/>
                </a:solidFill>
              </a:rPr>
              <a:t>that,</a:t>
            </a:r>
            <a:r>
              <a:rPr lang="en-US" sz="2400" i="1" dirty="0" smtClean="0">
                <a:solidFill>
                  <a:schemeClr val="accent5"/>
                </a:solidFill>
              </a:rPr>
              <a:t> </a:t>
            </a:r>
            <a:r>
              <a:rPr lang="en-US" sz="2400" i="1" dirty="0" smtClean="0">
                <a:solidFill>
                  <a:schemeClr val="tx2"/>
                </a:solidFill>
              </a:rPr>
              <a:t>though,</a:t>
            </a:r>
            <a:r>
              <a:rPr lang="en-US" sz="2400" i="1" dirty="0" smtClean="0">
                <a:solidFill>
                  <a:schemeClr val="accent5"/>
                </a:solidFill>
              </a:rPr>
              <a:t> </a:t>
            </a:r>
            <a:r>
              <a:rPr lang="en-US" sz="2400" i="1" dirty="0" smtClean="0">
                <a:solidFill>
                  <a:schemeClr val="accent1"/>
                </a:solidFill>
              </a:rPr>
              <a:t>till,</a:t>
            </a:r>
            <a:r>
              <a:rPr lang="en-US" sz="2400" i="1" dirty="0" smtClean="0">
                <a:solidFill>
                  <a:schemeClr val="accent5"/>
                </a:solidFill>
              </a:rPr>
              <a:t> </a:t>
            </a:r>
            <a:r>
              <a:rPr lang="en-US" sz="2400" i="1" dirty="0" smtClean="0">
                <a:solidFill>
                  <a:schemeClr val="accent2"/>
                </a:solidFill>
              </a:rPr>
              <a:t>unless,</a:t>
            </a:r>
            <a:r>
              <a:rPr lang="en-US" sz="2400" i="1" dirty="0" smtClean="0">
                <a:solidFill>
                  <a:schemeClr val="accent5"/>
                </a:solidFill>
              </a:rPr>
              <a:t> </a:t>
            </a:r>
            <a:r>
              <a:rPr lang="en-US" sz="2400" i="1" dirty="0" smtClean="0">
                <a:solidFill>
                  <a:schemeClr val="accent3"/>
                </a:solidFill>
              </a:rPr>
              <a:t>until,</a:t>
            </a:r>
            <a:r>
              <a:rPr lang="en-US" sz="2400" i="1" dirty="0" smtClean="0">
                <a:solidFill>
                  <a:schemeClr val="accent5"/>
                </a:solidFill>
              </a:rPr>
              <a:t> </a:t>
            </a:r>
            <a:r>
              <a:rPr lang="en-US" sz="2400" i="1" dirty="0" smtClean="0">
                <a:solidFill>
                  <a:schemeClr val="accent4"/>
                </a:solidFill>
              </a:rPr>
              <a:t>when,</a:t>
            </a:r>
            <a:r>
              <a:rPr lang="en-US" sz="2400" i="1" dirty="0" smtClean="0">
                <a:solidFill>
                  <a:schemeClr val="accent5"/>
                </a:solidFill>
              </a:rPr>
              <a:t> where, </a:t>
            </a:r>
            <a:r>
              <a:rPr lang="en-US" sz="2400" i="1" dirty="0" smtClean="0">
                <a:solidFill>
                  <a:schemeClr val="accent6"/>
                </a:solidFill>
              </a:rPr>
              <a:t>whereas,</a:t>
            </a:r>
            <a:r>
              <a:rPr lang="en-US" sz="2400" i="1" dirty="0" smtClean="0">
                <a:solidFill>
                  <a:schemeClr val="accent5"/>
                </a:solidFill>
              </a:rPr>
              <a:t> </a:t>
            </a:r>
            <a:r>
              <a:rPr lang="en-US" sz="2400" i="1" dirty="0" smtClean="0">
                <a:solidFill>
                  <a:schemeClr val="tx2"/>
                </a:solidFill>
              </a:rPr>
              <a:t>while</a:t>
            </a:r>
            <a:endParaRPr lang="en-US" i="1" dirty="0" smtClean="0">
              <a:solidFill>
                <a:schemeClr val="tx2"/>
              </a:solidFill>
            </a:endParaRPr>
          </a:p>
          <a:p>
            <a:endParaRPr lang="en-US" dirty="0"/>
          </a:p>
        </p:txBody>
      </p:sp>
      <p:sp>
        <p:nvSpPr>
          <p:cNvPr id="4" name="Action Button: Forward or Next 3">
            <a:hlinkClick r:id="" action="ppaction://hlinkshowjump?jump=nextslide" highlightClick="1">
              <a:snd r:embed="rId2" name="chimes.wav"/>
            </a:hlinkClick>
          </p:cNvPr>
          <p:cNvSpPr/>
          <p:nvPr/>
        </p:nvSpPr>
        <p:spPr>
          <a:xfrm>
            <a:off x="7772400" y="6019800"/>
            <a:ext cx="914400" cy="609600"/>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Subordinating Conjunctions…</a:t>
            </a:r>
            <a:endParaRPr lang="en-US" dirty="0"/>
          </a:p>
        </p:txBody>
      </p:sp>
      <p:sp>
        <p:nvSpPr>
          <p:cNvPr id="3" name="Content Placeholder 2"/>
          <p:cNvSpPr>
            <a:spLocks noGrp="1"/>
          </p:cNvSpPr>
          <p:nvPr>
            <p:ph idx="1"/>
          </p:nvPr>
        </p:nvSpPr>
        <p:spPr/>
        <p:txBody>
          <a:bodyPr>
            <a:normAutofit/>
          </a:bodyPr>
          <a:lstStyle/>
          <a:p>
            <a:r>
              <a:rPr lang="en-US" b="1" i="1" dirty="0" smtClean="0">
                <a:solidFill>
                  <a:schemeClr val="accent1"/>
                </a:solidFill>
              </a:rPr>
              <a:t>Example:</a:t>
            </a:r>
          </a:p>
          <a:p>
            <a:pPr lvl="1"/>
            <a:r>
              <a:rPr lang="en-US" dirty="0" smtClean="0"/>
              <a:t>Fuel-cell engines are unusual </a:t>
            </a:r>
            <a:r>
              <a:rPr lang="en-US" i="1" dirty="0" smtClean="0">
                <a:solidFill>
                  <a:schemeClr val="accent3"/>
                </a:solidFill>
              </a:rPr>
              <a:t>because</a:t>
            </a:r>
            <a:r>
              <a:rPr lang="en-US" dirty="0" smtClean="0"/>
              <a:t> they don’t have moving parts.</a:t>
            </a:r>
          </a:p>
          <a:p>
            <a:pPr lvl="1"/>
            <a:r>
              <a:rPr lang="en-US" i="1" dirty="0" smtClean="0">
                <a:solidFill>
                  <a:schemeClr val="accent3"/>
                </a:solidFill>
              </a:rPr>
              <a:t>Since</a:t>
            </a:r>
            <a:r>
              <a:rPr lang="en-US" dirty="0" smtClean="0"/>
              <a:t> fuel-cell cars run on hydrogen, the only waste products are water and heat.</a:t>
            </a:r>
          </a:p>
          <a:p>
            <a:pPr lvl="1"/>
            <a:endParaRPr lang="en-US" dirty="0" smtClean="0"/>
          </a:p>
          <a:p>
            <a:r>
              <a:rPr lang="en-US" sz="2000" b="1" i="1" dirty="0" smtClean="0">
                <a:solidFill>
                  <a:srgbClr val="C00000"/>
                </a:solidFill>
              </a:rPr>
              <a:t>NOTE: </a:t>
            </a:r>
            <a:r>
              <a:rPr lang="en-US" sz="2000" i="1" dirty="0" smtClean="0">
                <a:solidFill>
                  <a:srgbClr val="FF0000"/>
                </a:solidFill>
              </a:rPr>
              <a:t>As you can see in the sentences above, a comma sets off the dependent clause only when it begins the sentence.  A comma is usually not used when the dependent clause follows the independent clause.</a:t>
            </a:r>
          </a:p>
        </p:txBody>
      </p:sp>
      <p:sp>
        <p:nvSpPr>
          <p:cNvPr id="4" name="Action Button: Forward or Next 3">
            <a:hlinkClick r:id="" action="ppaction://hlinkshowjump?jump=nextslide" highlightClick="1">
              <a:snd r:embed="rId2" name="chimes.wav"/>
            </a:hlinkClick>
          </p:cNvPr>
          <p:cNvSpPr/>
          <p:nvPr/>
        </p:nvSpPr>
        <p:spPr>
          <a:xfrm>
            <a:off x="7696200" y="5867400"/>
            <a:ext cx="990600" cy="685800"/>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Now you try…</a:t>
            </a:r>
            <a:endParaRPr lang="en-US" dirty="0"/>
          </a:p>
        </p:txBody>
      </p:sp>
      <p:sp>
        <p:nvSpPr>
          <p:cNvPr id="3" name="Content Placeholder 2"/>
          <p:cNvSpPr>
            <a:spLocks noGrp="1"/>
          </p:cNvSpPr>
          <p:nvPr>
            <p:ph idx="1"/>
          </p:nvPr>
        </p:nvSpPr>
        <p:spPr/>
        <p:txBody>
          <a:bodyPr/>
          <a:lstStyle/>
          <a:p>
            <a:r>
              <a:rPr lang="en-US" dirty="0" smtClean="0"/>
              <a:t>Which word in the following sentence is the subordinating conjunction?</a:t>
            </a:r>
          </a:p>
          <a:p>
            <a:pPr lvl="1">
              <a:buNone/>
            </a:pPr>
            <a:r>
              <a:rPr lang="en-US" sz="2000" i="1" dirty="0" smtClean="0">
                <a:solidFill>
                  <a:schemeClr val="accent5"/>
                </a:solidFill>
              </a:rPr>
              <a:t>	</a:t>
            </a:r>
          </a:p>
          <a:p>
            <a:pPr lvl="1">
              <a:buNone/>
            </a:pPr>
            <a:r>
              <a:rPr lang="en-US" sz="2000" i="1" dirty="0" smtClean="0">
                <a:solidFill>
                  <a:schemeClr val="accent5"/>
                </a:solidFill>
              </a:rPr>
              <a:t>	Ashley hopes to work at a TV station while she attends college.</a:t>
            </a:r>
          </a:p>
          <a:p>
            <a:pPr lvl="1"/>
            <a:endParaRPr lang="en-US" dirty="0" smtClean="0"/>
          </a:p>
          <a:p>
            <a:pPr lvl="2"/>
            <a:r>
              <a:rPr lang="en-US" dirty="0" smtClean="0"/>
              <a:t>A.) Ashley</a:t>
            </a:r>
          </a:p>
          <a:p>
            <a:pPr lvl="2"/>
            <a:r>
              <a:rPr lang="en-US" dirty="0" smtClean="0"/>
              <a:t>B.) she</a:t>
            </a:r>
          </a:p>
          <a:p>
            <a:pPr lvl="2"/>
            <a:r>
              <a:rPr lang="en-US" dirty="0" smtClean="0"/>
              <a:t>C.) while</a:t>
            </a:r>
          </a:p>
          <a:p>
            <a:pPr lvl="2"/>
            <a:r>
              <a:rPr lang="en-US" dirty="0" smtClean="0"/>
              <a:t>D.) work</a:t>
            </a:r>
            <a:endParaRPr lang="en-US" dirty="0"/>
          </a:p>
        </p:txBody>
      </p:sp>
      <p:sp>
        <p:nvSpPr>
          <p:cNvPr id="6" name="Action Button: Help 5">
            <a:hlinkClick r:id="" action="ppaction://hlinkshowjump?jump=nextslide" highlightClick="1">
              <a:snd r:embed="rId2" name="bomb.wav"/>
            </a:hlinkClick>
          </p:cNvPr>
          <p:cNvSpPr/>
          <p:nvPr/>
        </p:nvSpPr>
        <p:spPr>
          <a:xfrm>
            <a:off x="1143000" y="4038600"/>
            <a:ext cx="228600" cy="228600"/>
          </a:xfrm>
          <a:prstGeom prst="actionButtonHelp">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Action Button: Help 6">
            <a:hlinkClick r:id="rId3" action="ppaction://hlinksldjump" highlightClick="1">
              <a:snd r:embed="rId2" name="bomb.wav"/>
            </a:hlinkClick>
          </p:cNvPr>
          <p:cNvSpPr/>
          <p:nvPr/>
        </p:nvSpPr>
        <p:spPr>
          <a:xfrm>
            <a:off x="1143000" y="4495800"/>
            <a:ext cx="228600" cy="228600"/>
          </a:xfrm>
          <a:prstGeom prst="actionButtonHelp">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Action Button: Help 7">
            <a:hlinkClick r:id="rId4" action="ppaction://hlinksldjump" highlightClick="1">
              <a:snd r:embed="rId5" name="applause.wav"/>
            </a:hlinkClick>
          </p:cNvPr>
          <p:cNvSpPr/>
          <p:nvPr/>
        </p:nvSpPr>
        <p:spPr>
          <a:xfrm>
            <a:off x="1143000" y="4876800"/>
            <a:ext cx="228600" cy="228600"/>
          </a:xfrm>
          <a:prstGeom prst="actionButtonHelp">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Action Button: Help 8">
            <a:hlinkClick r:id="rId6" action="ppaction://hlinksldjump" highlightClick="1">
              <a:snd r:embed="rId2" name="bomb.wav"/>
            </a:hlinkClick>
          </p:cNvPr>
          <p:cNvSpPr/>
          <p:nvPr/>
        </p:nvSpPr>
        <p:spPr>
          <a:xfrm>
            <a:off x="1143000" y="5257800"/>
            <a:ext cx="228600" cy="228600"/>
          </a:xfrm>
          <a:prstGeom prst="actionButtonHelp">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descr="ab.GrammarNinja.Title.jpg"/>
          <p:cNvPicPr>
            <a:picLocks noChangeAspect="1"/>
          </p:cNvPicPr>
          <p:nvPr/>
        </p:nvPicPr>
        <p:blipFill>
          <a:blip r:embed="rId7" cstate="print">
            <a:lum bright="70000" contrast="-70000"/>
          </a:blip>
          <a:stretch>
            <a:fillRect/>
          </a:stretch>
        </p:blipFill>
        <p:spPr>
          <a:xfrm>
            <a:off x="5257800" y="4038600"/>
            <a:ext cx="2381250" cy="2381250"/>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581912"/>
          </a:xfrm>
        </p:spPr>
        <p:txBody>
          <a:bodyPr>
            <a:noAutofit/>
          </a:bodyPr>
          <a:lstStyle/>
          <a:p>
            <a:pPr algn="ctr"/>
            <a:r>
              <a:rPr lang="en-US" sz="3600" dirty="0" smtClean="0"/>
              <a:t>Grammar House Rock Video Clip</a:t>
            </a:r>
            <a:br>
              <a:rPr lang="en-US" sz="3600" dirty="0" smtClean="0"/>
            </a:br>
            <a:r>
              <a:rPr lang="en-US" sz="3600" dirty="0" smtClean="0"/>
              <a:t>“Conjunction Junction, What’s Your Functions?”</a:t>
            </a:r>
            <a:endParaRPr lang="en-US" sz="3600" dirty="0"/>
          </a:p>
        </p:txBody>
      </p:sp>
      <p:pic>
        <p:nvPicPr>
          <p:cNvPr id="4" name="Content Placeholder 3" descr="schoolHouseLogo.jpg">
            <a:hlinkClick r:id="rId2"/>
          </p:cNvPr>
          <p:cNvPicPr>
            <a:picLocks noGrp="1" noChangeAspect="1"/>
          </p:cNvPicPr>
          <p:nvPr>
            <p:ph idx="1"/>
          </p:nvPr>
        </p:nvPicPr>
        <p:blipFill>
          <a:blip r:embed="rId3" cstate="print"/>
          <a:stretch>
            <a:fillRect/>
          </a:stretch>
        </p:blipFill>
        <p:spPr>
          <a:xfrm>
            <a:off x="2057400" y="2514600"/>
            <a:ext cx="5181600" cy="3886200"/>
          </a:xfrm>
        </p:spPr>
      </p:pic>
      <p:sp>
        <p:nvSpPr>
          <p:cNvPr id="5" name="Action Button: Forward or Next 4">
            <a:hlinkClick r:id="" action="ppaction://hlinkshowjump?jump=nextslide" highlightClick="1">
              <a:snd r:embed="rId4" name="chimes.wav"/>
            </a:hlinkClick>
          </p:cNvPr>
          <p:cNvSpPr/>
          <p:nvPr/>
        </p:nvSpPr>
        <p:spPr>
          <a:xfrm>
            <a:off x="7848600" y="5715000"/>
            <a:ext cx="1066800" cy="838200"/>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381000" y="2590800"/>
            <a:ext cx="1219200" cy="646331"/>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en-US" sz="1200" dirty="0" smtClean="0">
                <a:solidFill>
                  <a:schemeClr val="accent6"/>
                </a:solidFill>
              </a:rPr>
              <a:t>Click the image to view the Video Clip </a:t>
            </a:r>
            <a:r>
              <a:rPr lang="en-US" sz="1200" dirty="0" smtClean="0">
                <a:solidFill>
                  <a:schemeClr val="accent6"/>
                </a:solidFill>
                <a:sym typeface="Wingdings" pitchFamily="2" charset="2"/>
              </a:rPr>
              <a:t></a:t>
            </a:r>
            <a:endParaRPr lang="en-US" sz="1200" dirty="0">
              <a:solidFill>
                <a:schemeClr val="accent6"/>
              </a:solidFill>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Not Quite</a:t>
            </a:r>
            <a:endParaRPr lang="en-US" dirty="0"/>
          </a:p>
        </p:txBody>
      </p:sp>
      <p:sp>
        <p:nvSpPr>
          <p:cNvPr id="3" name="Content Placeholder 2"/>
          <p:cNvSpPr>
            <a:spLocks noGrp="1"/>
          </p:cNvSpPr>
          <p:nvPr>
            <p:ph idx="1"/>
          </p:nvPr>
        </p:nvSpPr>
        <p:spPr/>
        <p:txBody>
          <a:bodyPr/>
          <a:lstStyle/>
          <a:p>
            <a:r>
              <a:rPr lang="en-US" dirty="0" smtClean="0"/>
              <a:t>“Ashley” is a proper noun</a:t>
            </a:r>
            <a:endParaRPr lang="en-US" dirty="0"/>
          </a:p>
        </p:txBody>
      </p:sp>
      <p:sp>
        <p:nvSpPr>
          <p:cNvPr id="4" name="Action Button: Back or Previous 3">
            <a:hlinkClick r:id="" action="ppaction://hlinkshowjump?jump=previousslide" highlightClick="1">
              <a:snd r:embed="rId2" name="breeze.wav"/>
            </a:hlinkClick>
          </p:cNvPr>
          <p:cNvSpPr/>
          <p:nvPr/>
        </p:nvSpPr>
        <p:spPr>
          <a:xfrm>
            <a:off x="7696200" y="5638800"/>
            <a:ext cx="762000" cy="838200"/>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 Keep Trying…</a:t>
            </a:r>
            <a:endParaRPr lang="en-US" dirty="0"/>
          </a:p>
        </p:txBody>
      </p:sp>
      <p:sp>
        <p:nvSpPr>
          <p:cNvPr id="3" name="Content Placeholder 2"/>
          <p:cNvSpPr>
            <a:spLocks noGrp="1"/>
          </p:cNvSpPr>
          <p:nvPr>
            <p:ph idx="1"/>
          </p:nvPr>
        </p:nvSpPr>
        <p:spPr/>
        <p:txBody>
          <a:bodyPr/>
          <a:lstStyle/>
          <a:p>
            <a:r>
              <a:rPr lang="en-US" dirty="0" smtClean="0"/>
              <a:t>“She” is a pronoun that refers to the antecedent, “Ashley”.</a:t>
            </a:r>
            <a:endParaRPr lang="en-US" dirty="0"/>
          </a:p>
        </p:txBody>
      </p:sp>
      <p:sp>
        <p:nvSpPr>
          <p:cNvPr id="4" name="Action Button: Back or Previous 3">
            <a:hlinkClick r:id="rId2" action="ppaction://hlinksldjump" highlightClick="1">
              <a:snd r:embed="rId3" name="breeze.wav"/>
            </a:hlinkClick>
          </p:cNvPr>
          <p:cNvSpPr/>
          <p:nvPr/>
        </p:nvSpPr>
        <p:spPr>
          <a:xfrm>
            <a:off x="7772400" y="5867400"/>
            <a:ext cx="838200" cy="762000"/>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 Good Job, and that’s a tough one!</a:t>
            </a:r>
            <a:endParaRPr lang="en-US" dirty="0"/>
          </a:p>
        </p:txBody>
      </p:sp>
      <p:sp>
        <p:nvSpPr>
          <p:cNvPr id="3" name="Content Placeholder 2"/>
          <p:cNvSpPr>
            <a:spLocks noGrp="1"/>
          </p:cNvSpPr>
          <p:nvPr>
            <p:ph idx="1"/>
          </p:nvPr>
        </p:nvSpPr>
        <p:spPr/>
        <p:txBody>
          <a:bodyPr/>
          <a:lstStyle/>
          <a:p>
            <a:r>
              <a:rPr lang="en-US" dirty="0" smtClean="0"/>
              <a:t>Yes, “while” is the subordinating conjunction that connects the independent clause to the dependent clause; thus creating a complex sentence.</a:t>
            </a:r>
            <a:endParaRPr lang="en-US" dirty="0"/>
          </a:p>
        </p:txBody>
      </p:sp>
      <p:sp>
        <p:nvSpPr>
          <p:cNvPr id="4" name="Action Button: Forward or Next 3">
            <a:hlinkClick r:id="rId2" action="ppaction://hlinksldjump" highlightClick="1">
              <a:snd r:embed="rId3" name="chimes.wav"/>
            </a:hlinkClick>
          </p:cNvPr>
          <p:cNvSpPr/>
          <p:nvPr/>
        </p:nvSpPr>
        <p:spPr>
          <a:xfrm>
            <a:off x="8001000" y="5791200"/>
            <a:ext cx="838200" cy="762000"/>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b.Grammar.Wow.jpg"/>
          <p:cNvPicPr>
            <a:picLocks noChangeAspect="1"/>
          </p:cNvPicPr>
          <p:nvPr/>
        </p:nvPicPr>
        <p:blipFill>
          <a:blip r:embed="rId4" cstate="print"/>
          <a:stretch>
            <a:fillRect/>
          </a:stretch>
        </p:blipFill>
        <p:spPr>
          <a:xfrm>
            <a:off x="609600" y="3962400"/>
            <a:ext cx="4351421" cy="2362200"/>
          </a:xfrm>
          <a:prstGeom prst="rect">
            <a:avLst/>
          </a:prstGeom>
        </p:spPr>
      </p:pic>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 Nope, “work” is what you do</a:t>
            </a:r>
            <a:endParaRPr lang="en-US" dirty="0"/>
          </a:p>
        </p:txBody>
      </p:sp>
      <p:sp>
        <p:nvSpPr>
          <p:cNvPr id="3" name="Content Placeholder 2"/>
          <p:cNvSpPr>
            <a:spLocks noGrp="1"/>
          </p:cNvSpPr>
          <p:nvPr>
            <p:ph idx="1"/>
          </p:nvPr>
        </p:nvSpPr>
        <p:spPr/>
        <p:txBody>
          <a:bodyPr/>
          <a:lstStyle/>
          <a:p>
            <a:r>
              <a:rPr lang="en-US" dirty="0" smtClean="0"/>
              <a:t>“Work” is actually a verb.</a:t>
            </a:r>
            <a:endParaRPr lang="en-US" dirty="0"/>
          </a:p>
        </p:txBody>
      </p:sp>
      <p:sp>
        <p:nvSpPr>
          <p:cNvPr id="4" name="Action Button: Back or Previous 3">
            <a:hlinkClick r:id="rId2" action="ppaction://hlinksldjump" highlightClick="1">
              <a:snd r:embed="rId3" name="breeze.wav"/>
            </a:hlinkClick>
          </p:cNvPr>
          <p:cNvSpPr/>
          <p:nvPr/>
        </p:nvSpPr>
        <p:spPr>
          <a:xfrm>
            <a:off x="7772400" y="5867400"/>
            <a:ext cx="838200" cy="609600"/>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Now you try…</a:t>
            </a:r>
            <a:endParaRPr lang="en-US" dirty="0"/>
          </a:p>
        </p:txBody>
      </p:sp>
      <p:sp>
        <p:nvSpPr>
          <p:cNvPr id="3" name="Content Placeholder 2"/>
          <p:cNvSpPr>
            <a:spLocks noGrp="1"/>
          </p:cNvSpPr>
          <p:nvPr>
            <p:ph idx="1"/>
          </p:nvPr>
        </p:nvSpPr>
        <p:spPr/>
        <p:txBody>
          <a:bodyPr/>
          <a:lstStyle/>
          <a:p>
            <a:r>
              <a:rPr lang="en-US" dirty="0" smtClean="0"/>
              <a:t>What is the grammatical structure of the following sentence?</a:t>
            </a:r>
          </a:p>
          <a:p>
            <a:pPr lvl="1">
              <a:buNone/>
            </a:pPr>
            <a:endParaRPr lang="en-US" sz="1800" i="1" dirty="0" smtClean="0">
              <a:solidFill>
                <a:schemeClr val="accent5"/>
              </a:solidFill>
            </a:endParaRPr>
          </a:p>
          <a:p>
            <a:pPr lvl="1">
              <a:buNone/>
            </a:pPr>
            <a:r>
              <a:rPr lang="en-US" sz="1800" i="1" dirty="0" smtClean="0">
                <a:solidFill>
                  <a:schemeClr val="accent5"/>
                </a:solidFill>
              </a:rPr>
              <a:t>	The modern Olympic games began in 1896 </a:t>
            </a:r>
            <a:r>
              <a:rPr lang="en-US" sz="1800" b="1" i="1" u="sng" dirty="0" smtClean="0">
                <a:solidFill>
                  <a:srgbClr val="C00000"/>
                </a:solidFill>
              </a:rPr>
              <a:t>because</a:t>
            </a:r>
            <a:r>
              <a:rPr lang="en-US" sz="1800" i="1" dirty="0" smtClean="0">
                <a:solidFill>
                  <a:schemeClr val="accent5"/>
                </a:solidFill>
              </a:rPr>
              <a:t> a French educator thought they could make the world more peaceful.</a:t>
            </a:r>
          </a:p>
          <a:p>
            <a:pPr lvl="1">
              <a:buNone/>
            </a:pPr>
            <a:endParaRPr lang="en-US" sz="1800" i="1" dirty="0" smtClean="0">
              <a:solidFill>
                <a:schemeClr val="accent5"/>
              </a:solidFill>
            </a:endParaRPr>
          </a:p>
          <a:p>
            <a:pPr lvl="2"/>
            <a:r>
              <a:rPr lang="en-US" sz="2000" dirty="0" smtClean="0"/>
              <a:t>A.) independent clause + subordinate conjunction + dependent clause.</a:t>
            </a:r>
          </a:p>
          <a:p>
            <a:pPr lvl="2"/>
            <a:r>
              <a:rPr lang="en-US" sz="2000" dirty="0" smtClean="0"/>
              <a:t>B.) dependent clause + subordinating conjunction + independent clause.</a:t>
            </a:r>
          </a:p>
        </p:txBody>
      </p:sp>
      <p:sp>
        <p:nvSpPr>
          <p:cNvPr id="5" name="Action Button: Help 4">
            <a:hlinkClick r:id="" action="ppaction://hlinkshowjump?jump=nextslide" highlightClick="1">
              <a:snd r:embed="rId2" name="applause.wav"/>
            </a:hlinkClick>
          </p:cNvPr>
          <p:cNvSpPr/>
          <p:nvPr/>
        </p:nvSpPr>
        <p:spPr>
          <a:xfrm>
            <a:off x="1143000" y="4191000"/>
            <a:ext cx="228600" cy="228600"/>
          </a:xfrm>
          <a:prstGeom prst="actionButtonHelp">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Action Button: Help 5">
            <a:hlinkClick r:id="rId3" action="ppaction://hlinksldjump" highlightClick="1">
              <a:snd r:embed="rId4" name="bomb.wav"/>
            </a:hlinkClick>
          </p:cNvPr>
          <p:cNvSpPr/>
          <p:nvPr/>
        </p:nvSpPr>
        <p:spPr>
          <a:xfrm>
            <a:off x="1143000" y="4800600"/>
            <a:ext cx="228600" cy="304800"/>
          </a:xfrm>
          <a:prstGeom prst="actionButtonHelp">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descr="ab.GrammarNinja.Title.jpg"/>
          <p:cNvPicPr>
            <a:picLocks noChangeAspect="1"/>
          </p:cNvPicPr>
          <p:nvPr/>
        </p:nvPicPr>
        <p:blipFill>
          <a:blip r:embed="rId5" cstate="print">
            <a:lum bright="70000" contrast="-70000"/>
          </a:blip>
          <a:stretch>
            <a:fillRect/>
          </a:stretch>
        </p:blipFill>
        <p:spPr>
          <a:xfrm>
            <a:off x="7239000" y="5029200"/>
            <a:ext cx="1524000" cy="1524000"/>
          </a:xfrm>
          <a:prstGeom prst="rect">
            <a:avLst/>
          </a:prstGeom>
        </p:spPr>
      </p:pic>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Yes!!!</a:t>
            </a:r>
            <a:endParaRPr lang="en-US" dirty="0"/>
          </a:p>
        </p:txBody>
      </p:sp>
      <p:sp>
        <p:nvSpPr>
          <p:cNvPr id="3" name="Content Placeholder 2"/>
          <p:cNvSpPr>
            <a:spLocks noGrp="1"/>
          </p:cNvSpPr>
          <p:nvPr>
            <p:ph idx="1"/>
          </p:nvPr>
        </p:nvSpPr>
        <p:spPr/>
        <p:txBody>
          <a:bodyPr/>
          <a:lstStyle/>
          <a:p>
            <a:r>
              <a:rPr lang="en-US" dirty="0" smtClean="0"/>
              <a:t>The first part of this sentence, preceding the subordinating conjunction (“because”) can stand alone and make sense on its own.  And, the second part of the sentence, succeeding “because”, depends upon the first half in order to  make sense.</a:t>
            </a:r>
            <a:endParaRPr lang="en-US" dirty="0"/>
          </a:p>
        </p:txBody>
      </p:sp>
      <p:sp>
        <p:nvSpPr>
          <p:cNvPr id="4" name="Action Button: Forward or Next 3">
            <a:hlinkClick r:id="rId2" action="ppaction://hlinksldjump" highlightClick="1">
              <a:snd r:embed="rId3" name="chimes.wav"/>
            </a:hlinkClick>
          </p:cNvPr>
          <p:cNvSpPr/>
          <p:nvPr/>
        </p:nvSpPr>
        <p:spPr>
          <a:xfrm>
            <a:off x="7772400" y="5638800"/>
            <a:ext cx="914400" cy="685800"/>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b.Grammar.Wow.jpg"/>
          <p:cNvPicPr>
            <a:picLocks noChangeAspect="1"/>
          </p:cNvPicPr>
          <p:nvPr/>
        </p:nvPicPr>
        <p:blipFill>
          <a:blip r:embed="rId4" cstate="print"/>
          <a:stretch>
            <a:fillRect/>
          </a:stretch>
        </p:blipFill>
        <p:spPr>
          <a:xfrm>
            <a:off x="685800" y="4343400"/>
            <a:ext cx="4070685" cy="2209800"/>
          </a:xfrm>
          <a:prstGeom prst="rect">
            <a:avLst/>
          </a:prstGeom>
        </p:spPr>
      </p:pic>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 Sorry, but no…</a:t>
            </a:r>
            <a:endParaRPr lang="en-US" dirty="0"/>
          </a:p>
        </p:txBody>
      </p:sp>
      <p:sp>
        <p:nvSpPr>
          <p:cNvPr id="3" name="Content Placeholder 2"/>
          <p:cNvSpPr>
            <a:spLocks noGrp="1"/>
          </p:cNvSpPr>
          <p:nvPr>
            <p:ph idx="1"/>
          </p:nvPr>
        </p:nvSpPr>
        <p:spPr/>
        <p:txBody>
          <a:bodyPr/>
          <a:lstStyle/>
          <a:p>
            <a:r>
              <a:rPr lang="en-US" dirty="0" smtClean="0"/>
              <a:t>The first half of this sentence does not depend upon the second half (after “because”) to make sense.  Try again.</a:t>
            </a:r>
            <a:endParaRPr lang="en-US" dirty="0"/>
          </a:p>
        </p:txBody>
      </p:sp>
      <p:sp>
        <p:nvSpPr>
          <p:cNvPr id="4" name="Action Button: Back or Previous 3">
            <a:hlinkClick r:id="rId2" action="ppaction://hlinksldjump" highlightClick="1">
              <a:snd r:embed="rId3" name="breeze.wav"/>
            </a:hlinkClick>
          </p:cNvPr>
          <p:cNvSpPr/>
          <p:nvPr/>
        </p:nvSpPr>
        <p:spPr>
          <a:xfrm>
            <a:off x="7696200" y="5715000"/>
            <a:ext cx="762000" cy="762000"/>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b.Grammar.ConjunctionJunction.jpg"/>
          <p:cNvPicPr>
            <a:picLocks noChangeAspect="1"/>
          </p:cNvPicPr>
          <p:nvPr/>
        </p:nvPicPr>
        <p:blipFill>
          <a:blip r:embed="rId2" cstate="print">
            <a:lum bright="20000" contrast="-20000"/>
          </a:blip>
          <a:stretch>
            <a:fillRect/>
          </a:stretch>
        </p:blipFill>
        <p:spPr>
          <a:xfrm>
            <a:off x="2667000" y="1981200"/>
            <a:ext cx="3105150" cy="4140199"/>
          </a:xfrm>
          <a:prstGeom prst="rect">
            <a:avLst/>
          </a:prstGeom>
        </p:spPr>
      </p:pic>
      <p:sp>
        <p:nvSpPr>
          <p:cNvPr id="2" name="Title 1"/>
          <p:cNvSpPr>
            <a:spLocks noGrp="1"/>
          </p:cNvSpPr>
          <p:nvPr>
            <p:ph type="title"/>
          </p:nvPr>
        </p:nvSpPr>
        <p:spPr/>
        <p:txBody>
          <a:bodyPr>
            <a:normAutofit fontScale="90000"/>
          </a:bodyPr>
          <a:lstStyle/>
          <a:p>
            <a:r>
              <a:rPr lang="en-US" dirty="0" smtClean="0"/>
              <a:t>What is a conjunction, again?</a:t>
            </a:r>
            <a:endParaRPr lang="en-US" dirty="0"/>
          </a:p>
        </p:txBody>
      </p:sp>
      <p:sp>
        <p:nvSpPr>
          <p:cNvPr id="3" name="Content Placeholder 2"/>
          <p:cNvSpPr>
            <a:spLocks noGrp="1"/>
          </p:cNvSpPr>
          <p:nvPr>
            <p:ph idx="1"/>
          </p:nvPr>
        </p:nvSpPr>
        <p:spPr/>
        <p:txBody>
          <a:bodyPr/>
          <a:lstStyle/>
          <a:p>
            <a:r>
              <a:rPr lang="en-US" dirty="0" smtClean="0"/>
              <a:t>Conjunctions connect individual words or groups of words.  There are three kinds of conjunctions: coordinating, correlative, and subordinating</a:t>
            </a:r>
          </a:p>
          <a:p>
            <a:pPr lvl="1"/>
            <a:endParaRPr lang="en-US" sz="2000" b="1" i="1" dirty="0" smtClean="0">
              <a:solidFill>
                <a:schemeClr val="accent2"/>
              </a:solidFill>
            </a:endParaRPr>
          </a:p>
          <a:p>
            <a:pPr lvl="1"/>
            <a:r>
              <a:rPr lang="en-US" sz="2000" i="1" dirty="0" smtClean="0"/>
              <a:t>Coordinating Conjunctions:</a:t>
            </a:r>
            <a:r>
              <a:rPr lang="en-US" sz="2000" b="1" i="1" dirty="0" smtClean="0">
                <a:solidFill>
                  <a:schemeClr val="accent2"/>
                </a:solidFill>
              </a:rPr>
              <a:t>  FANBOYS</a:t>
            </a:r>
            <a:endParaRPr lang="en-US" sz="2000" i="1" dirty="0" smtClean="0"/>
          </a:p>
          <a:p>
            <a:pPr lvl="1"/>
            <a:endParaRPr lang="en-US" sz="2000" i="1" dirty="0" smtClean="0"/>
          </a:p>
          <a:p>
            <a:pPr lvl="1"/>
            <a:r>
              <a:rPr lang="en-US" sz="2000" i="1" dirty="0" smtClean="0"/>
              <a:t>Correlative conjunctions: always appear in </a:t>
            </a:r>
            <a:r>
              <a:rPr lang="en-US" sz="2000" b="1" i="1" dirty="0" smtClean="0">
                <a:solidFill>
                  <a:schemeClr val="accent2"/>
                </a:solidFill>
              </a:rPr>
              <a:t>pairs</a:t>
            </a:r>
            <a:endParaRPr lang="en-US" sz="2000" b="1" i="1" dirty="0" smtClean="0">
              <a:solidFill>
                <a:schemeClr val="accent3"/>
              </a:solidFill>
            </a:endParaRPr>
          </a:p>
          <a:p>
            <a:pPr lvl="1"/>
            <a:endParaRPr lang="en-US" sz="2000" i="1" dirty="0" smtClean="0"/>
          </a:p>
          <a:p>
            <a:pPr lvl="1"/>
            <a:r>
              <a:rPr lang="en-US" sz="2000" i="1" dirty="0" smtClean="0"/>
              <a:t>Subordinating conjunctions: There are many but their purpose is simple</a:t>
            </a:r>
            <a:r>
              <a:rPr lang="en-US" sz="2000" i="1" dirty="0" smtClean="0">
                <a:sym typeface="Wingdings" pitchFamily="2" charset="2"/>
              </a:rPr>
              <a:t> c</a:t>
            </a:r>
            <a:r>
              <a:rPr lang="en-US" sz="2000" i="1" dirty="0" smtClean="0"/>
              <a:t>onnect a </a:t>
            </a:r>
            <a:r>
              <a:rPr lang="en-US" sz="2000" b="1" i="1" dirty="0" smtClean="0">
                <a:solidFill>
                  <a:schemeClr val="accent2"/>
                </a:solidFill>
              </a:rPr>
              <a:t>dependent</a:t>
            </a:r>
            <a:r>
              <a:rPr lang="en-US" sz="2000" b="1" i="1" dirty="0" smtClean="0">
                <a:solidFill>
                  <a:schemeClr val="accent3"/>
                </a:solidFill>
              </a:rPr>
              <a:t> </a:t>
            </a:r>
            <a:r>
              <a:rPr lang="en-US" sz="2000" b="1" i="1" dirty="0" smtClean="0">
                <a:solidFill>
                  <a:schemeClr val="accent2"/>
                </a:solidFill>
              </a:rPr>
              <a:t>clause</a:t>
            </a:r>
            <a:r>
              <a:rPr lang="en-US" sz="2000" b="1" i="1" dirty="0" smtClean="0">
                <a:solidFill>
                  <a:schemeClr val="accent3"/>
                </a:solidFill>
              </a:rPr>
              <a:t> </a:t>
            </a:r>
            <a:r>
              <a:rPr lang="en-US" sz="2000" i="1" dirty="0" smtClean="0"/>
              <a:t>to an </a:t>
            </a:r>
            <a:r>
              <a:rPr lang="en-US" sz="2000" b="1" i="1" dirty="0" smtClean="0">
                <a:solidFill>
                  <a:schemeClr val="accent2"/>
                </a:solidFill>
              </a:rPr>
              <a:t>independent clause</a:t>
            </a:r>
            <a:r>
              <a:rPr lang="en-US" sz="2000" i="1" dirty="0" smtClean="0">
                <a:solidFill>
                  <a:schemeClr val="accent2"/>
                </a:solidFill>
              </a:rPr>
              <a:t>.</a:t>
            </a:r>
            <a:endParaRPr lang="en-US" sz="2000" i="1" dirty="0">
              <a:solidFill>
                <a:schemeClr val="accent2"/>
              </a:solidFill>
            </a:endParaRPr>
          </a:p>
        </p:txBody>
      </p:sp>
      <p:sp>
        <p:nvSpPr>
          <p:cNvPr id="4" name="Action Button: Forward or Next 3">
            <a:hlinkClick r:id="" action="ppaction://hlinkshowjump?jump=nextslide" highlightClick="1">
              <a:snd r:embed="rId3" name="chimes.wav"/>
            </a:hlinkClick>
          </p:cNvPr>
          <p:cNvSpPr/>
          <p:nvPr/>
        </p:nvSpPr>
        <p:spPr>
          <a:xfrm>
            <a:off x="7924800" y="6019800"/>
            <a:ext cx="838200" cy="609600"/>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Want to sharpen your grammar skills?</a:t>
            </a:r>
            <a:endParaRPr lang="en-US" dirty="0"/>
          </a:p>
        </p:txBody>
      </p:sp>
      <p:sp>
        <p:nvSpPr>
          <p:cNvPr id="3" name="Content Placeholder 2"/>
          <p:cNvSpPr>
            <a:spLocks noGrp="1"/>
          </p:cNvSpPr>
          <p:nvPr>
            <p:ph idx="1"/>
          </p:nvPr>
        </p:nvSpPr>
        <p:spPr/>
        <p:txBody>
          <a:bodyPr/>
          <a:lstStyle/>
          <a:p>
            <a:r>
              <a:rPr lang="en-US" dirty="0" smtClean="0"/>
              <a:t>Test your grammar skills by clicking the picture below and visit the Grammar Ninja Game website!!!</a:t>
            </a:r>
          </a:p>
          <a:p>
            <a:endParaRPr lang="en-US" dirty="0" smtClean="0"/>
          </a:p>
          <a:p>
            <a:pPr lvl="2"/>
            <a:endParaRPr lang="en-US" dirty="0"/>
          </a:p>
        </p:txBody>
      </p:sp>
      <p:pic>
        <p:nvPicPr>
          <p:cNvPr id="4" name="Picture 3" descr="ab.GrammarNinjaLogo.jpg">
            <a:hlinkClick r:id="rId2"/>
          </p:cNvPr>
          <p:cNvPicPr>
            <a:picLocks noChangeAspect="1"/>
          </p:cNvPicPr>
          <p:nvPr/>
        </p:nvPicPr>
        <p:blipFill>
          <a:blip r:embed="rId3" cstate="print"/>
          <a:stretch>
            <a:fillRect/>
          </a:stretch>
        </p:blipFill>
        <p:spPr>
          <a:xfrm>
            <a:off x="1828800" y="3200400"/>
            <a:ext cx="5392965" cy="3124200"/>
          </a:xfrm>
          <a:prstGeom prst="rect">
            <a:avLst/>
          </a:prstGeom>
        </p:spPr>
      </p:pic>
      <p:sp>
        <p:nvSpPr>
          <p:cNvPr id="5" name="Action Button: Beginning 4">
            <a:hlinkClick r:id="" action="ppaction://hlinkshowjump?jump=firstslide" highlightClick="1">
              <a:snd r:embed="rId4" name="suction.wav"/>
            </a:hlinkClick>
          </p:cNvPr>
          <p:cNvSpPr/>
          <p:nvPr/>
        </p:nvSpPr>
        <p:spPr>
          <a:xfrm>
            <a:off x="8001000" y="5943600"/>
            <a:ext cx="838200" cy="685800"/>
          </a:xfrm>
          <a:prstGeom prst="actionButtonBeginning">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Coordinating Conjunctions…</a:t>
            </a:r>
            <a:endParaRPr lang="en-US" dirty="0"/>
          </a:p>
        </p:txBody>
      </p:sp>
      <p:sp>
        <p:nvSpPr>
          <p:cNvPr id="3" name="Content Placeholder 2"/>
          <p:cNvSpPr>
            <a:spLocks noGrp="1"/>
          </p:cNvSpPr>
          <p:nvPr>
            <p:ph idx="1"/>
          </p:nvPr>
        </p:nvSpPr>
        <p:spPr/>
        <p:txBody>
          <a:bodyPr>
            <a:normAutofit/>
          </a:bodyPr>
          <a:lstStyle/>
          <a:p>
            <a:r>
              <a:rPr lang="en-US" dirty="0" smtClean="0"/>
              <a:t>The following words are all c</a:t>
            </a:r>
            <a:r>
              <a:rPr lang="en-US" b="1" i="1" dirty="0" smtClean="0">
                <a:solidFill>
                  <a:schemeClr val="accent3"/>
                </a:solidFill>
              </a:rPr>
              <a:t>oordinating conjunctions</a:t>
            </a:r>
            <a:r>
              <a:rPr lang="en-US" dirty="0" smtClean="0"/>
              <a:t>.  If you can remember the word </a:t>
            </a:r>
            <a:r>
              <a:rPr lang="en-US" b="1" dirty="0" smtClean="0"/>
              <a:t>FANBOYS</a:t>
            </a:r>
            <a:r>
              <a:rPr lang="en-US" dirty="0" smtClean="0"/>
              <a:t>, then you can remember your </a:t>
            </a:r>
            <a:r>
              <a:rPr lang="en-US" b="1" i="1" dirty="0" smtClean="0">
                <a:solidFill>
                  <a:schemeClr val="accent3"/>
                </a:solidFill>
              </a:rPr>
              <a:t>coordinating conjunctions </a:t>
            </a:r>
            <a:r>
              <a:rPr lang="en-US" dirty="0" smtClean="0">
                <a:sym typeface="Wingdings" pitchFamily="2" charset="2"/>
              </a:rPr>
              <a:t></a:t>
            </a:r>
          </a:p>
          <a:p>
            <a:pPr lvl="2"/>
            <a:r>
              <a:rPr lang="en-US" dirty="0" smtClean="0">
                <a:sym typeface="Wingdings" pitchFamily="2" charset="2"/>
              </a:rPr>
              <a:t>F- </a:t>
            </a:r>
            <a:r>
              <a:rPr lang="en-US" b="1" i="1" dirty="0" smtClean="0">
                <a:solidFill>
                  <a:schemeClr val="accent2"/>
                </a:solidFill>
                <a:sym typeface="Wingdings" pitchFamily="2" charset="2"/>
              </a:rPr>
              <a:t>For</a:t>
            </a:r>
          </a:p>
          <a:p>
            <a:pPr lvl="2"/>
            <a:r>
              <a:rPr lang="en-US" dirty="0" smtClean="0">
                <a:sym typeface="Wingdings" pitchFamily="2" charset="2"/>
              </a:rPr>
              <a:t>A- </a:t>
            </a:r>
            <a:r>
              <a:rPr lang="en-US" b="1" i="1" dirty="0" smtClean="0">
                <a:solidFill>
                  <a:schemeClr val="accent2"/>
                </a:solidFill>
                <a:sym typeface="Wingdings" pitchFamily="2" charset="2"/>
              </a:rPr>
              <a:t>And</a:t>
            </a:r>
          </a:p>
          <a:p>
            <a:pPr lvl="2"/>
            <a:r>
              <a:rPr lang="en-US" dirty="0" smtClean="0">
                <a:sym typeface="Wingdings" pitchFamily="2" charset="2"/>
              </a:rPr>
              <a:t>N- </a:t>
            </a:r>
            <a:r>
              <a:rPr lang="en-US" b="1" i="1" dirty="0" smtClean="0">
                <a:solidFill>
                  <a:schemeClr val="accent2"/>
                </a:solidFill>
                <a:sym typeface="Wingdings" pitchFamily="2" charset="2"/>
              </a:rPr>
              <a:t>Nor</a:t>
            </a:r>
          </a:p>
          <a:p>
            <a:pPr lvl="2"/>
            <a:r>
              <a:rPr lang="en-US" dirty="0" smtClean="0">
                <a:sym typeface="Wingdings" pitchFamily="2" charset="2"/>
              </a:rPr>
              <a:t>B- </a:t>
            </a:r>
            <a:r>
              <a:rPr lang="en-US" b="1" i="1" dirty="0" smtClean="0">
                <a:solidFill>
                  <a:schemeClr val="accent2"/>
                </a:solidFill>
                <a:sym typeface="Wingdings" pitchFamily="2" charset="2"/>
              </a:rPr>
              <a:t>But</a:t>
            </a:r>
          </a:p>
          <a:p>
            <a:pPr lvl="2"/>
            <a:r>
              <a:rPr lang="en-US" dirty="0" smtClean="0">
                <a:sym typeface="Wingdings" pitchFamily="2" charset="2"/>
              </a:rPr>
              <a:t>O- </a:t>
            </a:r>
            <a:r>
              <a:rPr lang="en-US" b="1" i="1" dirty="0" smtClean="0">
                <a:solidFill>
                  <a:schemeClr val="accent2"/>
                </a:solidFill>
                <a:sym typeface="Wingdings" pitchFamily="2" charset="2"/>
              </a:rPr>
              <a:t>Or</a:t>
            </a:r>
          </a:p>
          <a:p>
            <a:pPr lvl="2"/>
            <a:r>
              <a:rPr lang="en-US" dirty="0" smtClean="0">
                <a:sym typeface="Wingdings" pitchFamily="2" charset="2"/>
              </a:rPr>
              <a:t>Y- </a:t>
            </a:r>
            <a:r>
              <a:rPr lang="en-US" b="1" i="1" dirty="0" smtClean="0">
                <a:solidFill>
                  <a:schemeClr val="accent2"/>
                </a:solidFill>
                <a:sym typeface="Wingdings" pitchFamily="2" charset="2"/>
              </a:rPr>
              <a:t>Yet</a:t>
            </a:r>
          </a:p>
          <a:p>
            <a:pPr lvl="2"/>
            <a:r>
              <a:rPr lang="en-US" dirty="0" smtClean="0">
                <a:sym typeface="Wingdings" pitchFamily="2" charset="2"/>
              </a:rPr>
              <a:t>S- </a:t>
            </a:r>
            <a:r>
              <a:rPr lang="en-US" b="1" i="1" dirty="0" smtClean="0">
                <a:solidFill>
                  <a:schemeClr val="accent2"/>
                </a:solidFill>
                <a:sym typeface="Wingdings" pitchFamily="2" charset="2"/>
              </a:rPr>
              <a:t>So</a:t>
            </a:r>
          </a:p>
        </p:txBody>
      </p:sp>
      <p:sp>
        <p:nvSpPr>
          <p:cNvPr id="4" name="Action Button: Forward or Next 3">
            <a:hlinkClick r:id="" action="ppaction://hlinkshowjump?jump=nextslide" highlightClick="1">
              <a:snd r:embed="rId2" name="chimes.wav"/>
            </a:hlinkClick>
          </p:cNvPr>
          <p:cNvSpPr/>
          <p:nvPr/>
        </p:nvSpPr>
        <p:spPr>
          <a:xfrm>
            <a:off x="7620000" y="5715000"/>
            <a:ext cx="1143000" cy="914400"/>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b.Grammar.ConJunHouse.jpg"/>
          <p:cNvPicPr>
            <a:picLocks noChangeAspect="1"/>
          </p:cNvPicPr>
          <p:nvPr/>
        </p:nvPicPr>
        <p:blipFill>
          <a:blip r:embed="rId3" cstate="print"/>
          <a:stretch>
            <a:fillRect/>
          </a:stretch>
        </p:blipFill>
        <p:spPr>
          <a:xfrm>
            <a:off x="3200400" y="3810000"/>
            <a:ext cx="3276600" cy="2463099"/>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Coordinating Conjunctions…</a:t>
            </a:r>
            <a:endParaRPr lang="en-US" dirty="0"/>
          </a:p>
        </p:txBody>
      </p:sp>
      <p:sp>
        <p:nvSpPr>
          <p:cNvPr id="3" name="Content Placeholder 2"/>
          <p:cNvSpPr>
            <a:spLocks noGrp="1"/>
          </p:cNvSpPr>
          <p:nvPr>
            <p:ph idx="1"/>
          </p:nvPr>
        </p:nvSpPr>
        <p:spPr/>
        <p:txBody>
          <a:bodyPr>
            <a:normAutofit/>
          </a:bodyPr>
          <a:lstStyle/>
          <a:p>
            <a:r>
              <a:rPr lang="en-US" dirty="0" smtClean="0"/>
              <a:t>A coordinating conjunction connects a word to a word, a phrase to a phrase, or a clause to a clause.  The words, phrases, or clauses joined by a coordinating conjunction must be equal, or of the same type.  </a:t>
            </a:r>
          </a:p>
          <a:p>
            <a:pPr lvl="1"/>
            <a:r>
              <a:rPr lang="en-US" i="1" dirty="0" smtClean="0"/>
              <a:t>Creating a sentence in this manner allows the sentence to achieve parallel structure (two or more ideas worded in the same way) and it becomes pleasing to our “reading ear”.</a:t>
            </a:r>
          </a:p>
        </p:txBody>
      </p:sp>
      <p:sp>
        <p:nvSpPr>
          <p:cNvPr id="4" name="Action Button: Forward or Next 3">
            <a:hlinkClick r:id="" action="ppaction://hlinkshowjump?jump=nextslide" highlightClick="1">
              <a:snd r:embed="rId2" name="chimes.wav"/>
            </a:hlinkClick>
          </p:cNvPr>
          <p:cNvSpPr/>
          <p:nvPr/>
        </p:nvSpPr>
        <p:spPr>
          <a:xfrm>
            <a:off x="7620000" y="5715000"/>
            <a:ext cx="1143000" cy="914400"/>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Coordinating Conjunctions…</a:t>
            </a:r>
            <a:endParaRPr lang="en-US" dirty="0"/>
          </a:p>
        </p:txBody>
      </p:sp>
      <p:sp>
        <p:nvSpPr>
          <p:cNvPr id="3" name="Content Placeholder 2"/>
          <p:cNvSpPr>
            <a:spLocks noGrp="1"/>
          </p:cNvSpPr>
          <p:nvPr>
            <p:ph idx="1"/>
          </p:nvPr>
        </p:nvSpPr>
        <p:spPr/>
        <p:txBody>
          <a:bodyPr>
            <a:normAutofit/>
          </a:bodyPr>
          <a:lstStyle/>
          <a:p>
            <a:r>
              <a:rPr lang="en-US" b="1" i="1" dirty="0" smtClean="0">
                <a:solidFill>
                  <a:schemeClr val="accent1"/>
                </a:solidFill>
              </a:rPr>
              <a:t>Examples:</a:t>
            </a:r>
            <a:endParaRPr lang="en-US" dirty="0" smtClean="0"/>
          </a:p>
          <a:p>
            <a:pPr lvl="1"/>
            <a:r>
              <a:rPr lang="en-US" b="1" dirty="0" smtClean="0"/>
              <a:t>Polluted rivers </a:t>
            </a:r>
            <a:r>
              <a:rPr lang="en-US" b="1" dirty="0" smtClean="0">
                <a:solidFill>
                  <a:schemeClr val="accent3"/>
                </a:solidFill>
              </a:rPr>
              <a:t>and</a:t>
            </a:r>
            <a:r>
              <a:rPr lang="en-US" b="1" dirty="0" smtClean="0"/>
              <a:t> streams can be cleaned up</a:t>
            </a:r>
            <a:r>
              <a:rPr lang="en-US" dirty="0" smtClean="0"/>
              <a:t>.</a:t>
            </a:r>
          </a:p>
          <a:p>
            <a:pPr lvl="2"/>
            <a:r>
              <a:rPr lang="en-US" sz="1900" i="1" dirty="0" smtClean="0"/>
              <a:t>(Two nouns are connected by </a:t>
            </a:r>
            <a:r>
              <a:rPr lang="en-US" sz="1900" i="1" dirty="0" smtClean="0">
                <a:solidFill>
                  <a:schemeClr val="accent3"/>
                </a:solidFill>
              </a:rPr>
              <a:t>“and”</a:t>
            </a:r>
            <a:r>
              <a:rPr lang="en-US" sz="1900" i="1" dirty="0" smtClean="0"/>
              <a:t>.)</a:t>
            </a:r>
            <a:endParaRPr lang="en-US" i="1" dirty="0" smtClean="0"/>
          </a:p>
          <a:p>
            <a:pPr lvl="1"/>
            <a:r>
              <a:rPr lang="en-US" b="1" dirty="0" smtClean="0"/>
              <a:t>Ride a bike </a:t>
            </a:r>
            <a:r>
              <a:rPr lang="en-US" b="1" dirty="0" smtClean="0">
                <a:solidFill>
                  <a:schemeClr val="accent3"/>
                </a:solidFill>
              </a:rPr>
              <a:t>or</a:t>
            </a:r>
            <a:r>
              <a:rPr lang="en-US" b="1" dirty="0" smtClean="0"/>
              <a:t> plant a tree to reduce pollution.</a:t>
            </a:r>
            <a:endParaRPr lang="en-US" dirty="0" smtClean="0"/>
          </a:p>
          <a:p>
            <a:pPr lvl="2"/>
            <a:r>
              <a:rPr lang="en-US" sz="1900" i="1" dirty="0" smtClean="0"/>
              <a:t>(Two verb phrases are connected by </a:t>
            </a:r>
            <a:r>
              <a:rPr lang="en-US" sz="1900" i="1" dirty="0" smtClean="0">
                <a:solidFill>
                  <a:schemeClr val="accent3"/>
                </a:solidFill>
              </a:rPr>
              <a:t>“or”</a:t>
            </a:r>
            <a:r>
              <a:rPr lang="en-US" sz="1900" i="1" dirty="0" smtClean="0"/>
              <a:t>.)</a:t>
            </a:r>
            <a:endParaRPr lang="en-US" i="1" dirty="0" smtClean="0"/>
          </a:p>
          <a:p>
            <a:pPr lvl="1"/>
            <a:r>
              <a:rPr lang="en-US" b="1" dirty="0" smtClean="0"/>
              <a:t>Maybe you can’t invent a pollution-free engine</a:t>
            </a:r>
            <a:r>
              <a:rPr lang="en-US" b="1" dirty="0" smtClean="0">
                <a:solidFill>
                  <a:srgbClr val="FF0000"/>
                </a:solidFill>
              </a:rPr>
              <a:t>,</a:t>
            </a:r>
            <a:r>
              <a:rPr lang="en-US" b="1" dirty="0" smtClean="0"/>
              <a:t> </a:t>
            </a:r>
            <a:r>
              <a:rPr lang="en-US" b="1" dirty="0" smtClean="0">
                <a:solidFill>
                  <a:schemeClr val="accent3"/>
                </a:solidFill>
              </a:rPr>
              <a:t>but</a:t>
            </a:r>
            <a:r>
              <a:rPr lang="en-US" b="1" dirty="0" smtClean="0"/>
              <a:t> you can cut down on the amount of energy you use.</a:t>
            </a:r>
          </a:p>
          <a:p>
            <a:pPr lvl="2"/>
            <a:r>
              <a:rPr lang="en-US" sz="1900" i="1" dirty="0" smtClean="0"/>
              <a:t>(Two equal independent clauses are connected by </a:t>
            </a:r>
            <a:r>
              <a:rPr lang="en-US" sz="1900" i="1" dirty="0" smtClean="0">
                <a:solidFill>
                  <a:schemeClr val="accent3"/>
                </a:solidFill>
              </a:rPr>
              <a:t>“but”</a:t>
            </a:r>
            <a:r>
              <a:rPr lang="en-US" sz="1900" i="1" dirty="0" smtClean="0"/>
              <a:t>).</a:t>
            </a:r>
            <a:endParaRPr lang="en-US" i="1" dirty="0" smtClean="0"/>
          </a:p>
          <a:p>
            <a:r>
              <a:rPr lang="en-US" b="1" dirty="0" smtClean="0">
                <a:solidFill>
                  <a:srgbClr val="C00000"/>
                </a:solidFill>
              </a:rPr>
              <a:t>NOTE</a:t>
            </a:r>
            <a:r>
              <a:rPr lang="en-US" dirty="0" smtClean="0"/>
              <a:t>: </a:t>
            </a:r>
            <a:r>
              <a:rPr lang="en-US" sz="2000" i="1" dirty="0" smtClean="0">
                <a:solidFill>
                  <a:srgbClr val="FF0000"/>
                </a:solidFill>
              </a:rPr>
              <a:t>When a coordinating conjunction is used to make a compound sentence, a comma always comes before it </a:t>
            </a:r>
            <a:r>
              <a:rPr lang="en-US" sz="2000" i="1" dirty="0" smtClean="0">
                <a:solidFill>
                  <a:srgbClr val="FF0000"/>
                </a:solidFill>
                <a:sym typeface="Wingdings" pitchFamily="2" charset="2"/>
              </a:rPr>
              <a:t>.</a:t>
            </a:r>
            <a:endParaRPr lang="en-US" i="1" dirty="0" smtClean="0">
              <a:solidFill>
                <a:srgbClr val="FF0000"/>
              </a:solidFill>
            </a:endParaRPr>
          </a:p>
          <a:p>
            <a:pPr lvl="1"/>
            <a:endParaRPr lang="en-US" dirty="0"/>
          </a:p>
        </p:txBody>
      </p:sp>
      <p:sp>
        <p:nvSpPr>
          <p:cNvPr id="4" name="Action Button: Forward or Next 3">
            <a:hlinkClick r:id="" action="ppaction://hlinkshowjump?jump=nextslide" highlightClick="1">
              <a:snd r:embed="rId2" name="chimes.wav"/>
            </a:hlinkClick>
          </p:cNvPr>
          <p:cNvSpPr/>
          <p:nvPr/>
        </p:nvSpPr>
        <p:spPr>
          <a:xfrm>
            <a:off x="8001000" y="5867400"/>
            <a:ext cx="990600" cy="838200"/>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Now you try…</a:t>
            </a:r>
            <a:endParaRPr lang="en-US" dirty="0"/>
          </a:p>
        </p:txBody>
      </p:sp>
      <p:sp>
        <p:nvSpPr>
          <p:cNvPr id="3" name="Content Placeholder 2"/>
          <p:cNvSpPr>
            <a:spLocks noGrp="1"/>
          </p:cNvSpPr>
          <p:nvPr>
            <p:ph idx="1"/>
          </p:nvPr>
        </p:nvSpPr>
        <p:spPr/>
        <p:txBody>
          <a:bodyPr/>
          <a:lstStyle/>
          <a:p>
            <a:r>
              <a:rPr lang="en-US" b="1" dirty="0" smtClean="0">
                <a:solidFill>
                  <a:schemeClr val="accent3"/>
                </a:solidFill>
              </a:rPr>
              <a:t>True or False.</a:t>
            </a:r>
            <a:r>
              <a:rPr lang="en-US" dirty="0" smtClean="0"/>
              <a:t>  The following sentence is written in parallel structure:</a:t>
            </a:r>
          </a:p>
          <a:p>
            <a:pPr lvl="1">
              <a:buNone/>
            </a:pPr>
            <a:r>
              <a:rPr lang="en-US" dirty="0" smtClean="0"/>
              <a:t>	</a:t>
            </a:r>
            <a:r>
              <a:rPr lang="en-US" sz="2000" i="1" dirty="0" smtClean="0">
                <a:solidFill>
                  <a:schemeClr val="accent5"/>
                </a:solidFill>
              </a:rPr>
              <a:t>A vegetarian’s diet consists of grains, plants, and </a:t>
            </a:r>
            <a:r>
              <a:rPr lang="en-US" sz="2000" i="1" u="sng" dirty="0" smtClean="0">
                <a:solidFill>
                  <a:schemeClr val="accent5"/>
                </a:solidFill>
              </a:rPr>
              <a:t>the products of plants.</a:t>
            </a:r>
            <a:endParaRPr lang="en-US" i="1" u="sng" dirty="0" smtClean="0">
              <a:solidFill>
                <a:schemeClr val="accent5"/>
              </a:solidFill>
            </a:endParaRPr>
          </a:p>
          <a:p>
            <a:pPr lvl="1"/>
            <a:endParaRPr lang="en-US" dirty="0" smtClean="0"/>
          </a:p>
          <a:p>
            <a:pPr lvl="1"/>
            <a:r>
              <a:rPr lang="en-US" dirty="0" smtClean="0"/>
              <a:t>A.)  True</a:t>
            </a:r>
          </a:p>
          <a:p>
            <a:pPr lvl="1">
              <a:buNone/>
            </a:pPr>
            <a:endParaRPr lang="en-US" dirty="0" smtClean="0"/>
          </a:p>
          <a:p>
            <a:pPr lvl="1"/>
            <a:r>
              <a:rPr lang="en-US" dirty="0" smtClean="0"/>
              <a:t>B.)  False</a:t>
            </a:r>
            <a:endParaRPr lang="en-US" dirty="0"/>
          </a:p>
        </p:txBody>
      </p:sp>
      <p:sp>
        <p:nvSpPr>
          <p:cNvPr id="4" name="Action Button: Help 3">
            <a:hlinkClick r:id="" action="ppaction://hlinkshowjump?jump=nextslide" highlightClick="1">
              <a:snd r:embed="rId2" name="bomb.wav"/>
            </a:hlinkClick>
          </p:cNvPr>
          <p:cNvSpPr/>
          <p:nvPr/>
        </p:nvSpPr>
        <p:spPr>
          <a:xfrm>
            <a:off x="914400" y="4114800"/>
            <a:ext cx="228600" cy="228600"/>
          </a:xfrm>
          <a:prstGeom prst="actionButtonHelp">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Action Button: Help 4">
            <a:hlinkClick r:id="rId3" action="ppaction://hlinksldjump" highlightClick="1">
              <a:snd r:embed="rId4" name="applause.wav"/>
            </a:hlinkClick>
          </p:cNvPr>
          <p:cNvSpPr/>
          <p:nvPr/>
        </p:nvSpPr>
        <p:spPr>
          <a:xfrm>
            <a:off x="914400" y="4953000"/>
            <a:ext cx="228600" cy="304800"/>
          </a:xfrm>
          <a:prstGeom prst="actionButtonHelp">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descr="ab.GrammarNinja.Title.jpg"/>
          <p:cNvPicPr>
            <a:picLocks noChangeAspect="1"/>
          </p:cNvPicPr>
          <p:nvPr/>
        </p:nvPicPr>
        <p:blipFill>
          <a:blip r:embed="rId5" cstate="print">
            <a:lum bright="70000" contrast="-70000"/>
          </a:blip>
          <a:stretch>
            <a:fillRect/>
          </a:stretch>
        </p:blipFill>
        <p:spPr>
          <a:xfrm>
            <a:off x="4572000" y="3886200"/>
            <a:ext cx="2209800" cy="2209800"/>
          </a:xfrm>
          <a:prstGeom prst="rect">
            <a:avLst/>
          </a:prstGeo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True?  Oh, you say it is???</a:t>
            </a:r>
            <a:endParaRPr lang="en-US" dirty="0"/>
          </a:p>
        </p:txBody>
      </p:sp>
      <p:sp>
        <p:nvSpPr>
          <p:cNvPr id="3" name="Content Placeholder 2"/>
          <p:cNvSpPr>
            <a:spLocks noGrp="1"/>
          </p:cNvSpPr>
          <p:nvPr>
            <p:ph idx="1"/>
          </p:nvPr>
        </p:nvSpPr>
        <p:spPr/>
        <p:txBody>
          <a:bodyPr/>
          <a:lstStyle/>
          <a:p>
            <a:r>
              <a:rPr lang="en-US" b="1" dirty="0" smtClean="0">
                <a:solidFill>
                  <a:schemeClr val="accent1"/>
                </a:solidFill>
              </a:rPr>
              <a:t>HINT:</a:t>
            </a:r>
            <a:r>
              <a:rPr lang="en-US" dirty="0" smtClean="0"/>
              <a:t>  </a:t>
            </a:r>
            <a:r>
              <a:rPr lang="en-US" i="1" dirty="0" smtClean="0"/>
              <a:t>Take another look at how the underlined portion of the sentence is worded.  Try simplifying the words of the underlined portion of the sentence so that it fits the way the two previous items in the list are written</a:t>
            </a:r>
            <a:r>
              <a:rPr lang="en-US" dirty="0" smtClean="0"/>
              <a:t>.</a:t>
            </a:r>
            <a:endParaRPr lang="en-US" dirty="0"/>
          </a:p>
        </p:txBody>
      </p:sp>
      <p:sp>
        <p:nvSpPr>
          <p:cNvPr id="5" name="Action Button: Back or Previous 4">
            <a:hlinkClick r:id="" action="ppaction://hlinkshowjump?jump=previousslide" highlightClick="1">
              <a:snd r:embed="rId2" name="breeze.wav"/>
            </a:hlinkClick>
          </p:cNvPr>
          <p:cNvSpPr/>
          <p:nvPr/>
        </p:nvSpPr>
        <p:spPr>
          <a:xfrm>
            <a:off x="7543800" y="5638800"/>
            <a:ext cx="1219200" cy="914400"/>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False.  That’s it, you figured it out!!!</a:t>
            </a:r>
            <a:endParaRPr lang="en-US" dirty="0"/>
          </a:p>
        </p:txBody>
      </p:sp>
      <p:sp>
        <p:nvSpPr>
          <p:cNvPr id="3" name="Content Placeholder 2"/>
          <p:cNvSpPr>
            <a:spLocks noGrp="1"/>
          </p:cNvSpPr>
          <p:nvPr>
            <p:ph idx="1"/>
          </p:nvPr>
        </p:nvSpPr>
        <p:spPr/>
        <p:txBody>
          <a:bodyPr/>
          <a:lstStyle/>
          <a:p>
            <a:r>
              <a:rPr lang="en-US" dirty="0" smtClean="0"/>
              <a:t>The correct answer is FALSE.  The correct way to write this sentence would be: </a:t>
            </a:r>
          </a:p>
          <a:p>
            <a:pPr lvl="1">
              <a:buNone/>
            </a:pPr>
            <a:r>
              <a:rPr lang="en-US" i="1" dirty="0" smtClean="0">
                <a:solidFill>
                  <a:schemeClr val="accent5"/>
                </a:solidFill>
              </a:rPr>
              <a:t>	A vegetarian’s diet consists of grains, plants, and </a:t>
            </a:r>
            <a:r>
              <a:rPr lang="en-US" i="1" u="sng" dirty="0" smtClean="0">
                <a:solidFill>
                  <a:schemeClr val="accent5"/>
                </a:solidFill>
              </a:rPr>
              <a:t>plant products.</a:t>
            </a:r>
          </a:p>
          <a:p>
            <a:pPr lvl="1">
              <a:buNone/>
            </a:pPr>
            <a:endParaRPr lang="en-US" i="1" u="sng" dirty="0" smtClean="0">
              <a:solidFill>
                <a:schemeClr val="accent5"/>
              </a:solidFill>
            </a:endParaRPr>
          </a:p>
          <a:p>
            <a:pPr lvl="1"/>
            <a:r>
              <a:rPr lang="en-US" dirty="0" smtClean="0"/>
              <a:t>Simply state the item and make it plural like the two previous items in the sentence…now it’s parallel!</a:t>
            </a:r>
            <a:endParaRPr lang="en-US" dirty="0"/>
          </a:p>
        </p:txBody>
      </p:sp>
      <p:sp>
        <p:nvSpPr>
          <p:cNvPr id="4" name="Action Button: Forward or Next 3">
            <a:hlinkClick r:id="" action="ppaction://hlinkshowjump?jump=nextslide" highlightClick="1">
              <a:snd r:embed="rId2" name="chimes.wav"/>
            </a:hlinkClick>
          </p:cNvPr>
          <p:cNvSpPr/>
          <p:nvPr/>
        </p:nvSpPr>
        <p:spPr>
          <a:xfrm>
            <a:off x="7848600" y="5867400"/>
            <a:ext cx="990600" cy="762000"/>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b.Grammar.Wow.jpg"/>
          <p:cNvPicPr>
            <a:picLocks noChangeAspect="1"/>
          </p:cNvPicPr>
          <p:nvPr/>
        </p:nvPicPr>
        <p:blipFill>
          <a:blip r:embed="rId3" cstate="print"/>
          <a:stretch>
            <a:fillRect/>
          </a:stretch>
        </p:blipFill>
        <p:spPr>
          <a:xfrm>
            <a:off x="0" y="4972050"/>
            <a:ext cx="3474118" cy="1885950"/>
          </a:xfrm>
          <a:prstGeom prst="rect">
            <a:avLst/>
          </a:prstGeom>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444</TotalTime>
  <Words>1516</Words>
  <Application>Microsoft Office PowerPoint</Application>
  <PresentationFormat>On-screen Show (4:3)</PresentationFormat>
  <Paragraphs>164</Paragraphs>
  <Slides>38</Slides>
  <Notes>0</Notes>
  <HiddenSlides>0</HiddenSlides>
  <MMClips>0</MMClips>
  <ScaleCrop>false</ScaleCrop>
  <HeadingPairs>
    <vt:vector size="4" baseType="variant">
      <vt:variant>
        <vt:lpstr>Theme</vt:lpstr>
      </vt:variant>
      <vt:variant>
        <vt:i4>1</vt:i4>
      </vt:variant>
      <vt:variant>
        <vt:lpstr>Slide Titles</vt:lpstr>
      </vt:variant>
      <vt:variant>
        <vt:i4>38</vt:i4>
      </vt:variant>
    </vt:vector>
  </HeadingPairs>
  <TitlesOfParts>
    <vt:vector size="39" baseType="lpstr">
      <vt:lpstr>Flow</vt:lpstr>
      <vt:lpstr>Conjunction Junction! What’s Your Function?</vt:lpstr>
      <vt:lpstr>What are Conjunctions?</vt:lpstr>
      <vt:lpstr>Grammar House Rock Video Clip “Conjunction Junction, What’s Your Functions?”</vt:lpstr>
      <vt:lpstr>Coordinating Conjunctions…</vt:lpstr>
      <vt:lpstr>Coordinating Conjunctions…</vt:lpstr>
      <vt:lpstr>Coordinating Conjunctions…</vt:lpstr>
      <vt:lpstr>Now you try…</vt:lpstr>
      <vt:lpstr>True?  Oh, you say it is???</vt:lpstr>
      <vt:lpstr>False.  That’s it, you figured it out!!!</vt:lpstr>
      <vt:lpstr>Now you try…</vt:lpstr>
      <vt:lpstr>A?  No Way!!!</vt:lpstr>
      <vt:lpstr>B…You Have an Excellent Memory!</vt:lpstr>
      <vt:lpstr>C.  What!?!  I don’t think so…</vt:lpstr>
      <vt:lpstr>D.  Nope, try again…</vt:lpstr>
      <vt:lpstr>Correlative Conjunctions…</vt:lpstr>
      <vt:lpstr>Correlative Conjunctions…</vt:lpstr>
      <vt:lpstr>Now you try…</vt:lpstr>
      <vt:lpstr>A…Way to Go!!!</vt:lpstr>
      <vt:lpstr>B…Oops!  Take another look…</vt:lpstr>
      <vt:lpstr>C? What?!?</vt:lpstr>
      <vt:lpstr>D…Oops!  Take another look…</vt:lpstr>
      <vt:lpstr>Now you try…</vt:lpstr>
      <vt:lpstr>A.  Sorry, but no…</vt:lpstr>
      <vt:lpstr>B.  Sorry, try again…</vt:lpstr>
      <vt:lpstr>C.  Sorry, try again…</vt:lpstr>
      <vt:lpstr>D.  Yes!  Great Job!!!</vt:lpstr>
      <vt:lpstr>Subordinating Conjunctions…</vt:lpstr>
      <vt:lpstr>Subordinating Conjunctions…</vt:lpstr>
      <vt:lpstr>Now you try…</vt:lpstr>
      <vt:lpstr>A.  Not Quite</vt:lpstr>
      <vt:lpstr>B. Keep Trying…</vt:lpstr>
      <vt:lpstr>C. Good Job, and that’s a tough one!</vt:lpstr>
      <vt:lpstr>D. Nope, “work” is what you do</vt:lpstr>
      <vt:lpstr>Now you try…</vt:lpstr>
      <vt:lpstr>A.  Yes!!!</vt:lpstr>
      <vt:lpstr>B. Sorry, but no…</vt:lpstr>
      <vt:lpstr>What is a conjunction, again?</vt:lpstr>
      <vt:lpstr>Want to sharpen your grammar skills?</vt:lpstr>
    </vt:vector>
  </TitlesOfParts>
  <Company>Compuware Corporation - MSDN Volume License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Amanda Yancy</dc:creator>
  <cp:lastModifiedBy>Amanda Yancy</cp:lastModifiedBy>
  <cp:revision>45</cp:revision>
  <dcterms:created xsi:type="dcterms:W3CDTF">2009-08-12T19:28:47Z</dcterms:created>
  <dcterms:modified xsi:type="dcterms:W3CDTF">2010-01-05T12:19:07Z</dcterms:modified>
</cp:coreProperties>
</file>